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7" r:id="rId17"/>
    <p:sldId id="278" r:id="rId18"/>
    <p:sldId id="279" r:id="rId19"/>
    <p:sldId id="281" r:id="rId20"/>
    <p:sldId id="282" r:id="rId21"/>
    <p:sldId id="283" r:id="rId22"/>
    <p:sldId id="285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3" r:id="rId37"/>
    <p:sldId id="304" r:id="rId3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448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F7600"/>
                </a:solidFill>
                <a:latin typeface="Franklin Gothic Heavy"/>
                <a:cs typeface="Franklin Gothic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F7600"/>
                </a:solidFill>
                <a:latin typeface="Franklin Gothic Heavy"/>
                <a:cs typeface="Franklin Gothic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F7600"/>
                </a:solidFill>
                <a:latin typeface="Franklin Gothic Heavy"/>
                <a:cs typeface="Franklin Gothic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39100" y="0"/>
            <a:ext cx="1104900" cy="66293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629400"/>
            <a:ext cx="9144000" cy="228600"/>
          </a:xfrm>
          <a:custGeom>
            <a:avLst/>
            <a:gdLst/>
            <a:ahLst/>
            <a:cxnLst/>
            <a:rect l="l" t="t" r="r" b="b"/>
            <a:pathLst>
              <a:path w="9144000" h="228600">
                <a:moveTo>
                  <a:pt x="0" y="228600"/>
                </a:moveTo>
                <a:lnTo>
                  <a:pt x="9144000" y="228600"/>
                </a:lnTo>
                <a:lnTo>
                  <a:pt x="9144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B290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3332" y="94170"/>
            <a:ext cx="6517335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4F7600"/>
                </a:solidFill>
                <a:latin typeface="Franklin Gothic Heavy"/>
                <a:cs typeface="Franklin Gothic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6214" y="1511934"/>
            <a:ext cx="8751570" cy="4413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20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38033" y="6346667"/>
            <a:ext cx="337184" cy="297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kernlafco.org" TargetMode="External"/><Relationship Id="rId2" Type="http://schemas.openxmlformats.org/officeDocument/2006/relationships/hyperlink" Target="http://www.kernlafco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t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9777" y="343661"/>
            <a:ext cx="426085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/>
              <a:t>LAFCO</a:t>
            </a:r>
            <a:r>
              <a:rPr sz="6600" spc="-110" dirty="0"/>
              <a:t> </a:t>
            </a:r>
            <a:r>
              <a:rPr sz="6600" spc="-5" dirty="0"/>
              <a:t>101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541501" y="1807019"/>
            <a:ext cx="6998334" cy="4337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3384" marR="406400" algn="ctr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333399"/>
                </a:solidFill>
                <a:latin typeface="Arial"/>
                <a:cs typeface="Arial"/>
              </a:rPr>
              <a:t>Introduction to</a:t>
            </a:r>
            <a:r>
              <a:rPr sz="5400" spc="-1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endParaRPr lang="en-US" sz="5400" spc="-100" dirty="0">
              <a:solidFill>
                <a:srgbClr val="333399"/>
              </a:solidFill>
              <a:latin typeface="Arial"/>
              <a:cs typeface="Arial"/>
            </a:endParaRPr>
          </a:p>
          <a:p>
            <a:pPr marL="413384" marR="406400" algn="ctr">
              <a:lnSpc>
                <a:spcPct val="100000"/>
              </a:lnSpc>
              <a:spcBef>
                <a:spcPts val="100"/>
              </a:spcBef>
            </a:pPr>
            <a:r>
              <a:rPr lang="en-US" sz="5400" spc="-100" dirty="0">
                <a:solidFill>
                  <a:srgbClr val="333399"/>
                </a:solidFill>
                <a:latin typeface="Arial"/>
                <a:cs typeface="Arial"/>
              </a:rPr>
              <a:t>Kern </a:t>
            </a:r>
            <a:r>
              <a:rPr sz="5400" spc="-5" dirty="0">
                <a:solidFill>
                  <a:srgbClr val="333399"/>
                </a:solidFill>
                <a:latin typeface="Arial"/>
                <a:cs typeface="Arial"/>
              </a:rPr>
              <a:t>Local Agency Formation  Commissions</a:t>
            </a:r>
            <a:endParaRPr sz="5400" dirty="0">
              <a:latin typeface="Arial"/>
              <a:cs typeface="Arial"/>
            </a:endParaRPr>
          </a:p>
          <a:p>
            <a:pPr marL="12065" marR="5080" indent="635" algn="ctr">
              <a:lnSpc>
                <a:spcPts val="2039"/>
              </a:lnSpc>
              <a:spcBef>
                <a:spcPts val="600"/>
              </a:spcBef>
            </a:pPr>
            <a:r>
              <a:rPr lang="en-US" sz="2000" kern="100" spc="-5" dirty="0">
                <a:solidFill>
                  <a:srgbClr val="333399"/>
                </a:solidFill>
                <a:latin typeface="Arial"/>
                <a:cs typeface="Arial"/>
              </a:rPr>
              <a:t>Blair Knox</a:t>
            </a:r>
          </a:p>
          <a:p>
            <a:pPr marL="12065" marR="5080" indent="635" algn="ctr">
              <a:lnSpc>
                <a:spcPts val="2039"/>
              </a:lnSpc>
              <a:spcBef>
                <a:spcPts val="600"/>
              </a:spcBef>
            </a:pPr>
            <a:r>
              <a:rPr sz="2000" kern="100" spc="-5" dirty="0">
                <a:solidFill>
                  <a:srgbClr val="333399"/>
                </a:solidFill>
                <a:latin typeface="Arial"/>
                <a:cs typeface="Arial"/>
              </a:rPr>
              <a:t>Executive Officer</a:t>
            </a:r>
            <a:endParaRPr lang="en-US" sz="2000" kern="100" spc="-5" dirty="0">
              <a:solidFill>
                <a:srgbClr val="333399"/>
              </a:solidFill>
              <a:latin typeface="Arial"/>
              <a:cs typeface="Arial"/>
            </a:endParaRPr>
          </a:p>
          <a:p>
            <a:pPr marL="12065" marR="5080" indent="635" algn="ctr">
              <a:lnSpc>
                <a:spcPts val="2039"/>
              </a:lnSpc>
              <a:spcBef>
                <a:spcPts val="600"/>
              </a:spcBef>
            </a:pPr>
            <a:r>
              <a:rPr lang="en-US" sz="2000" kern="100" spc="-5" dirty="0">
                <a:solidFill>
                  <a:srgbClr val="333399"/>
                </a:solidFill>
                <a:latin typeface="Arial"/>
                <a:cs typeface="Arial"/>
              </a:rPr>
              <a:t>Kern</a:t>
            </a:r>
            <a:r>
              <a:rPr sz="2000" kern="100" dirty="0">
                <a:solidFill>
                  <a:srgbClr val="333399"/>
                </a:solidFill>
                <a:latin typeface="Arial"/>
                <a:cs typeface="Arial"/>
              </a:rPr>
              <a:t> LAFCO</a:t>
            </a:r>
            <a:endParaRPr sz="2000" kern="1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66960" y="6328727"/>
            <a:ext cx="1397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spc="-5" dirty="0">
                <a:solidFill>
                  <a:srgbClr val="333399"/>
                </a:solidFill>
                <a:latin typeface="Arial"/>
                <a:cs typeface="Arial"/>
              </a:rPr>
              <a:t>April</a:t>
            </a:r>
            <a:r>
              <a:rPr sz="1400" spc="-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sz="1400" spc="-5" dirty="0">
                <a:solidFill>
                  <a:srgbClr val="333399"/>
                </a:solidFill>
                <a:latin typeface="Arial"/>
                <a:cs typeface="Arial"/>
              </a:rPr>
              <a:t>17</a:t>
            </a:r>
            <a:r>
              <a:rPr sz="1400" spc="-5" dirty="0">
                <a:solidFill>
                  <a:srgbClr val="333399"/>
                </a:solidFill>
                <a:latin typeface="Arial"/>
                <a:cs typeface="Arial"/>
              </a:rPr>
              <a:t>,</a:t>
            </a:r>
            <a:r>
              <a:rPr sz="1400" spc="-9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333399"/>
                </a:solidFill>
                <a:latin typeface="Arial"/>
                <a:cs typeface="Arial"/>
              </a:rPr>
              <a:t>20</a:t>
            </a:r>
            <a:r>
              <a:rPr lang="en-US" sz="1400" spc="-5" dirty="0">
                <a:solidFill>
                  <a:srgbClr val="333399"/>
                </a:solidFill>
                <a:latin typeface="Arial"/>
                <a:cs typeface="Arial"/>
              </a:rPr>
              <a:t>24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17739" y="629246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</a:t>
            </a:r>
            <a:r>
              <a:rPr spc="-5" dirty="0"/>
              <a:t> Local</a:t>
            </a:r>
            <a:r>
              <a:rPr lang="en-US" spc="-5" dirty="0"/>
              <a:t> 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</a:t>
            </a:r>
          </a:p>
        </p:txBody>
      </p:sp>
      <p:pic>
        <p:nvPicPr>
          <p:cNvPr id="9" name="Picture 8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9EBCB233-30C4-47BA-970C-49EBD10669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765" y="37347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24185"/>
            <a:ext cx="51847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LAFCO</a:t>
            </a:r>
            <a:r>
              <a:rPr spc="-100" dirty="0"/>
              <a:t> </a:t>
            </a:r>
            <a:r>
              <a:rPr spc="-5" dirty="0"/>
              <a:t>Composition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506953"/>
            <a:ext cx="6616065" cy="4617720"/>
          </a:xfrm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10"/>
              </a:spcBef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At the</a:t>
            </a:r>
            <a:r>
              <a:rPr sz="3200" spc="-8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least: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10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2 County</a:t>
            </a:r>
            <a:r>
              <a:rPr sz="2800" spc="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Supervisors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9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2 City Council</a:t>
            </a:r>
            <a:r>
              <a:rPr sz="28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members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9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1 Public</a:t>
            </a:r>
            <a:r>
              <a:rPr sz="2800" spc="-4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member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9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Alternate for each</a:t>
            </a:r>
            <a:r>
              <a:rPr sz="2800" spc="5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category</a:t>
            </a:r>
            <a:endParaRPr sz="2800" dirty="0">
              <a:latin typeface="Arial"/>
              <a:cs typeface="Arial"/>
            </a:endParaRPr>
          </a:p>
          <a:p>
            <a:pPr marL="355600" marR="5080" indent="-343535">
              <a:lnSpc>
                <a:spcPts val="2850"/>
              </a:lnSpc>
              <a:spcBef>
                <a:spcPts val="1814"/>
              </a:spcBef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30 </a:t>
            </a:r>
            <a:r>
              <a:rPr sz="2800" spc="-10" dirty="0">
                <a:solidFill>
                  <a:srgbClr val="333399"/>
                </a:solidFill>
                <a:latin typeface="Arial"/>
                <a:cs typeface="Arial"/>
              </a:rPr>
              <a:t>LAFCOs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also include 2 Special District  members plus an</a:t>
            </a:r>
            <a:r>
              <a:rPr sz="2800" spc="6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alternate.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2800" spc="-10" dirty="0">
                <a:solidFill>
                  <a:srgbClr val="333399"/>
                </a:solidFill>
                <a:latin typeface="Arial"/>
                <a:cs typeface="Arial"/>
              </a:rPr>
              <a:t>Some LAFCOs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have “special</a:t>
            </a:r>
            <a:r>
              <a:rPr sz="2800" spc="1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seats.”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CB7116BC-9103-47D9-AB1A-946A42F831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408" y="1647444"/>
            <a:ext cx="4015739" cy="4986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121310"/>
            <a:ext cx="6517335" cy="1584960"/>
          </a:xfrm>
          <a:prstGeom prst="rect">
            <a:avLst/>
          </a:prstGeom>
        </p:spPr>
        <p:txBody>
          <a:bodyPr vert="horz" wrap="square" lIns="0" tIns="192119" rIns="0" bIns="0" rtlCol="0">
            <a:spAutoFit/>
          </a:bodyPr>
          <a:lstStyle/>
          <a:p>
            <a:pPr marL="1190625" marR="5080">
              <a:lnSpc>
                <a:spcPct val="80000"/>
              </a:lnSpc>
              <a:spcBef>
                <a:spcPts val="1160"/>
              </a:spcBef>
            </a:pPr>
            <a:r>
              <a:rPr spc="-5" dirty="0"/>
              <a:t>Commissions</a:t>
            </a:r>
            <a:r>
              <a:rPr spc="-114" dirty="0"/>
              <a:t> </a:t>
            </a:r>
            <a:r>
              <a:rPr spc="-5" dirty="0"/>
              <a:t>a  Unique</a:t>
            </a:r>
            <a:r>
              <a:rPr spc="-90" dirty="0"/>
              <a:t> </a:t>
            </a:r>
            <a:r>
              <a:rPr spc="-5" dirty="0"/>
              <a:t>Mix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58677" y="2341181"/>
            <a:ext cx="2733675" cy="2280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560"/>
              </a:lnSpc>
              <a:spcBef>
                <a:spcPts val="95"/>
              </a:spcBef>
            </a:pP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30</a:t>
            </a:r>
            <a:r>
              <a:rPr sz="4000" spc="-6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LAFCOs</a:t>
            </a:r>
            <a:endParaRPr sz="4000">
              <a:latin typeface="Arial"/>
              <a:cs typeface="Arial"/>
            </a:endParaRPr>
          </a:p>
          <a:p>
            <a:pPr marL="12700" marR="5080">
              <a:lnSpc>
                <a:spcPts val="4320"/>
              </a:lnSpc>
              <a:spcBef>
                <a:spcPts val="300"/>
              </a:spcBef>
            </a:pPr>
            <a:r>
              <a:rPr sz="4000" spc="-5" dirty="0">
                <a:solidFill>
                  <a:srgbClr val="280EA8"/>
                </a:solidFill>
                <a:latin typeface="Arial"/>
                <a:cs typeface="Arial"/>
              </a:rPr>
              <a:t>with</a:t>
            </a:r>
            <a:r>
              <a:rPr sz="4000" spc="-5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Special  </a:t>
            </a:r>
            <a:r>
              <a:rPr sz="4000" spc="-5" dirty="0">
                <a:solidFill>
                  <a:srgbClr val="280EA8"/>
                </a:solidFill>
                <a:latin typeface="Arial"/>
                <a:cs typeface="Arial"/>
              </a:rPr>
              <a:t>District 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Members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pic>
        <p:nvPicPr>
          <p:cNvPr id="8" name="Picture 7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695CDAAC-17E3-486E-8687-B37C74DCA1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465" y="356666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514" y="1346652"/>
            <a:ext cx="7070725" cy="4880610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20"/>
              </a:spcBef>
              <a:buClr>
                <a:srgbClr val="B29002"/>
              </a:buClr>
              <a:buSzPct val="69117"/>
              <a:buFont typeface="Wingdings"/>
              <a:buChar char=""/>
              <a:tabLst>
                <a:tab pos="355600" algn="l"/>
              </a:tabLst>
            </a:pPr>
            <a:r>
              <a:rPr sz="3400" spc="-10" dirty="0">
                <a:solidFill>
                  <a:srgbClr val="4C0DA9"/>
                </a:solidFill>
                <a:latin typeface="Arial"/>
                <a:cs typeface="Arial"/>
              </a:rPr>
              <a:t>Include:</a:t>
            </a:r>
            <a:endParaRPr sz="3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94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Counties, </a:t>
            </a: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cities, </a:t>
            </a: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most special</a:t>
            </a: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 districts</a:t>
            </a:r>
            <a:endParaRPr sz="2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680"/>
              </a:spcBef>
              <a:buClr>
                <a:srgbClr val="B29002"/>
              </a:buClr>
              <a:buSzPct val="69117"/>
              <a:buFont typeface="Wingdings"/>
              <a:buChar char=""/>
              <a:tabLst>
                <a:tab pos="355600" algn="l"/>
              </a:tabLst>
            </a:pPr>
            <a:r>
              <a:rPr sz="3400" spc="-10" dirty="0">
                <a:solidFill>
                  <a:srgbClr val="4C0DA9"/>
                </a:solidFill>
                <a:latin typeface="Arial"/>
                <a:cs typeface="Arial"/>
              </a:rPr>
              <a:t>Do NOT</a:t>
            </a:r>
            <a:r>
              <a:rPr sz="3400" spc="-5" dirty="0">
                <a:solidFill>
                  <a:srgbClr val="4C0DA9"/>
                </a:solidFill>
                <a:latin typeface="Arial"/>
                <a:cs typeface="Arial"/>
              </a:rPr>
              <a:t> </a:t>
            </a:r>
            <a:r>
              <a:rPr sz="3400" spc="-10" dirty="0">
                <a:solidFill>
                  <a:srgbClr val="4C0DA9"/>
                </a:solidFill>
                <a:latin typeface="Arial"/>
                <a:cs typeface="Arial"/>
              </a:rPr>
              <a:t>include:</a:t>
            </a:r>
            <a:endParaRPr sz="3400" dirty="0">
              <a:latin typeface="Arial"/>
              <a:cs typeface="Arial"/>
            </a:endParaRPr>
          </a:p>
          <a:p>
            <a:pPr marL="756285" lvl="1" indent="-286385">
              <a:lnSpc>
                <a:spcPts val="2965"/>
              </a:lnSpc>
              <a:spcBef>
                <a:spcPts val="31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JPAs</a:t>
            </a:r>
            <a:endParaRPr sz="2600" dirty="0">
              <a:latin typeface="Arial"/>
              <a:cs typeface="Arial"/>
            </a:endParaRPr>
          </a:p>
          <a:p>
            <a:pPr marL="756285" lvl="1" indent="-286385">
              <a:lnSpc>
                <a:spcPts val="2810"/>
              </a:lnSpc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Community </a:t>
            </a: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facilities </a:t>
            </a: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or Mello-Roos</a:t>
            </a:r>
            <a:r>
              <a:rPr sz="2600" spc="-4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districts</a:t>
            </a:r>
            <a:endParaRPr sz="2600" dirty="0">
              <a:latin typeface="Arial"/>
              <a:cs typeface="Arial"/>
            </a:endParaRPr>
          </a:p>
          <a:p>
            <a:pPr marL="756285" lvl="1" indent="-286385">
              <a:lnSpc>
                <a:spcPts val="2810"/>
              </a:lnSpc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School or college</a:t>
            </a:r>
            <a:r>
              <a:rPr sz="2600" spc="-3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districts</a:t>
            </a:r>
            <a:endParaRPr sz="2600" dirty="0">
              <a:latin typeface="Arial"/>
              <a:cs typeface="Arial"/>
            </a:endParaRPr>
          </a:p>
          <a:p>
            <a:pPr marL="756285" lvl="1" indent="-286385">
              <a:lnSpc>
                <a:spcPts val="2810"/>
              </a:lnSpc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County</a:t>
            </a:r>
            <a:r>
              <a:rPr sz="2600" spc="-4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boundaries</a:t>
            </a:r>
            <a:endParaRPr sz="2600" dirty="0">
              <a:latin typeface="Arial"/>
              <a:cs typeface="Arial"/>
            </a:endParaRPr>
          </a:p>
          <a:p>
            <a:pPr marL="756285" lvl="1" indent="-286385">
              <a:lnSpc>
                <a:spcPts val="2810"/>
              </a:lnSpc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Bridge </a:t>
            </a: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and highway</a:t>
            </a:r>
            <a:r>
              <a:rPr sz="2600" spc="1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districts</a:t>
            </a:r>
            <a:r>
              <a:rPr lang="en-US" sz="2600" spc="-5" dirty="0">
                <a:solidFill>
                  <a:srgbClr val="280EA8"/>
                </a:solidFill>
                <a:latin typeface="Arial"/>
                <a:cs typeface="Arial"/>
              </a:rPr>
              <a:t>* (GBSGD)</a:t>
            </a:r>
            <a:endParaRPr sz="2600" dirty="0">
              <a:latin typeface="Arial"/>
              <a:cs typeface="Arial"/>
            </a:endParaRPr>
          </a:p>
          <a:p>
            <a:pPr marL="756285" lvl="1" indent="-286385">
              <a:lnSpc>
                <a:spcPts val="2810"/>
              </a:lnSpc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Improvement</a:t>
            </a:r>
            <a:r>
              <a:rPr sz="2600" spc="-5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districts</a:t>
            </a:r>
            <a:endParaRPr sz="2600" dirty="0">
              <a:latin typeface="Arial"/>
              <a:cs typeface="Arial"/>
            </a:endParaRPr>
          </a:p>
          <a:p>
            <a:pPr marL="756285" lvl="1" indent="-286385">
              <a:lnSpc>
                <a:spcPts val="2810"/>
              </a:lnSpc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Zones of</a:t>
            </a:r>
            <a:r>
              <a:rPr sz="2600" spc="-6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280EA8"/>
                </a:solidFill>
                <a:latin typeface="Arial"/>
                <a:cs typeface="Arial"/>
              </a:rPr>
              <a:t>benefit</a:t>
            </a:r>
            <a:endParaRPr sz="2600" dirty="0">
              <a:latin typeface="Arial"/>
              <a:cs typeface="Arial"/>
            </a:endParaRPr>
          </a:p>
          <a:p>
            <a:pPr marL="756285" lvl="1" indent="-286385">
              <a:lnSpc>
                <a:spcPts val="2965"/>
              </a:lnSpc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Air pollution/quality</a:t>
            </a:r>
            <a:r>
              <a:rPr sz="2600" spc="1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280EA8"/>
                </a:solidFill>
                <a:latin typeface="Arial"/>
                <a:cs typeface="Arial"/>
              </a:rPr>
              <a:t>districts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287724" y="311206"/>
            <a:ext cx="6517335" cy="158496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119505" marR="5080">
              <a:lnSpc>
                <a:spcPts val="4140"/>
              </a:lnSpc>
              <a:spcBef>
                <a:spcPts val="785"/>
              </a:spcBef>
            </a:pPr>
            <a:r>
              <a:rPr sz="4000" spc="-10" dirty="0"/>
              <a:t>Local Agencies  Regulated </a:t>
            </a:r>
            <a:r>
              <a:rPr sz="4000" spc="-5" dirty="0"/>
              <a:t>by</a:t>
            </a:r>
            <a:r>
              <a:rPr sz="4000" spc="-30" dirty="0"/>
              <a:t> </a:t>
            </a:r>
            <a:r>
              <a:rPr sz="4000" spc="-10" dirty="0"/>
              <a:t>LAFCO</a:t>
            </a:r>
            <a:endParaRPr sz="40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pic>
        <p:nvPicPr>
          <p:cNvPr id="8" name="Picture 7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B52A04F5-3B71-4482-B8E1-D50DF8BB12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0499" y="533185"/>
            <a:ext cx="50355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What Can LAFCO Do?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278765" y="1507261"/>
            <a:ext cx="7253605" cy="4976362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lang="en-US" sz="2800" spc="-5" dirty="0">
                <a:solidFill>
                  <a:srgbClr val="333399"/>
                </a:solidFill>
                <a:latin typeface="Arial"/>
                <a:cs typeface="Arial"/>
              </a:rPr>
              <a:t>Annexations</a:t>
            </a:r>
            <a:endParaRPr lang="en-US"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lang="en-US" sz="2800" spc="-5" dirty="0">
                <a:solidFill>
                  <a:srgbClr val="333399"/>
                </a:solidFill>
                <a:latin typeface="Arial"/>
                <a:cs typeface="Arial"/>
              </a:rPr>
              <a:t>Detachments</a:t>
            </a:r>
            <a:endParaRPr lang="en-US"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City Incorporations (and</a:t>
            </a:r>
            <a:r>
              <a:rPr sz="2800" spc="15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Disincorporations)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District Formations (and</a:t>
            </a:r>
            <a:r>
              <a:rPr sz="2800" spc="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Dissolutions)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Consolidations and</a:t>
            </a:r>
            <a:r>
              <a:rPr sz="2800" spc="5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Mergers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Service Extensions outside a District or</a:t>
            </a:r>
            <a:r>
              <a:rPr sz="2800" spc="10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City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Spheres of</a:t>
            </a:r>
            <a:r>
              <a:rPr sz="2800" spc="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Influence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Municipal Service</a:t>
            </a:r>
            <a:r>
              <a:rPr sz="2800" spc="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Reviews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Activate Latent</a:t>
            </a:r>
            <a:r>
              <a:rPr sz="2800" spc="-2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Powers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69642"/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Review Fire</a:t>
            </a:r>
            <a:r>
              <a:rPr sz="2800" spc="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99"/>
                </a:solidFill>
                <a:latin typeface="Arial"/>
                <a:cs typeface="Arial"/>
              </a:rPr>
              <a:t>Contracts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DBC67A68-4207-44CF-9AFC-817E3EC111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28841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490" y="1623313"/>
            <a:ext cx="7052945" cy="4640373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260350" indent="-342900">
              <a:lnSpc>
                <a:spcPts val="3890"/>
              </a:lnSpc>
              <a:spcBef>
                <a:spcPts val="58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Develop and update </a:t>
            </a:r>
            <a:r>
              <a:rPr sz="3600" spc="-5" dirty="0">
                <a:solidFill>
                  <a:srgbClr val="598600"/>
                </a:solidFill>
                <a:latin typeface="Arial"/>
                <a:cs typeface="Arial"/>
              </a:rPr>
              <a:t>Spheres </a:t>
            </a:r>
            <a:r>
              <a:rPr sz="3600" dirty="0">
                <a:solidFill>
                  <a:srgbClr val="598600"/>
                </a:solidFill>
                <a:latin typeface="Arial"/>
                <a:cs typeface="Arial"/>
              </a:rPr>
              <a:t>of  </a:t>
            </a:r>
            <a:r>
              <a:rPr sz="3600" spc="-5" dirty="0">
                <a:solidFill>
                  <a:srgbClr val="598600"/>
                </a:solidFill>
                <a:latin typeface="Arial"/>
                <a:cs typeface="Arial"/>
              </a:rPr>
              <a:t>Influence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for cities and</a:t>
            </a:r>
            <a:r>
              <a:rPr sz="3600" spc="-2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districts</a:t>
            </a:r>
            <a:endParaRPr sz="3600" dirty="0">
              <a:latin typeface="Arial"/>
              <a:cs typeface="Arial"/>
            </a:endParaRPr>
          </a:p>
          <a:p>
            <a:pPr marL="355600" marR="132080" indent="-342900">
              <a:lnSpc>
                <a:spcPts val="3890"/>
              </a:lnSpc>
              <a:spcBef>
                <a:spcPts val="215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lang="en-US" sz="3600" spc="-5" dirty="0">
                <a:solidFill>
                  <a:srgbClr val="280EA8"/>
                </a:solidFill>
                <a:latin typeface="Arial"/>
                <a:cs typeface="Arial"/>
              </a:rPr>
              <a:t>Coordinate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598600"/>
                </a:solidFill>
                <a:latin typeface="Arial"/>
                <a:cs typeface="Arial"/>
              </a:rPr>
              <a:t>Municipal Service  Reviews</a:t>
            </a:r>
            <a:r>
              <a:rPr lang="en-US" sz="3600" spc="-5" dirty="0">
                <a:solidFill>
                  <a:srgbClr val="598600"/>
                </a:solidFill>
                <a:latin typeface="Arial"/>
                <a:cs typeface="Arial"/>
              </a:rPr>
              <a:t> (MSR)</a:t>
            </a:r>
            <a:r>
              <a:rPr sz="3600" spc="-5" dirty="0">
                <a:solidFill>
                  <a:srgbClr val="598600"/>
                </a:solidFill>
                <a:latin typeface="Arial"/>
                <a:cs typeface="Arial"/>
              </a:rPr>
              <a:t> </a:t>
            </a:r>
            <a:r>
              <a:rPr lang="en-US" sz="3600" spc="-5" dirty="0">
                <a:solidFill>
                  <a:srgbClr val="280EA8"/>
                </a:solidFill>
                <a:latin typeface="Arial"/>
                <a:cs typeface="Arial"/>
              </a:rPr>
              <a:t>with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 local</a:t>
            </a:r>
            <a:r>
              <a:rPr sz="3600" spc="-1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jurisdictions</a:t>
            </a:r>
            <a:endParaRPr sz="3600" dirty="0">
              <a:latin typeface="Arial"/>
              <a:cs typeface="Arial"/>
            </a:endParaRPr>
          </a:p>
          <a:p>
            <a:pPr marL="355600" marR="5080" indent="-342900">
              <a:lnSpc>
                <a:spcPts val="3890"/>
              </a:lnSpc>
              <a:spcBef>
                <a:spcPts val="215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Work cooperatively on growth,  preservation and service delivery  issues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263716" y="248951"/>
            <a:ext cx="6517335" cy="158496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165225" marR="5080" indent="-52069">
              <a:lnSpc>
                <a:spcPct val="80000"/>
              </a:lnSpc>
              <a:spcBef>
                <a:spcPts val="1160"/>
              </a:spcBef>
            </a:pPr>
            <a:r>
              <a:rPr spc="-5" dirty="0"/>
              <a:t>LAFCO’s</a:t>
            </a:r>
            <a:r>
              <a:rPr spc="-75" dirty="0"/>
              <a:t> </a:t>
            </a:r>
            <a:r>
              <a:rPr spc="-5" dirty="0">
                <a:solidFill>
                  <a:srgbClr val="598600"/>
                </a:solidFill>
              </a:rPr>
              <a:t>Planning  </a:t>
            </a:r>
            <a:r>
              <a:rPr spc="-5" dirty="0"/>
              <a:t>Functions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7176AE1B-53F6-4C89-BA83-80E2E0B87D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881" y="380199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1790" y="1683194"/>
            <a:ext cx="7180580" cy="441452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55600" marR="158750" indent="-342900">
              <a:lnSpc>
                <a:spcPts val="3670"/>
              </a:lnSpc>
              <a:spcBef>
                <a:spcPts val="76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Administer </a:t>
            </a:r>
            <a:r>
              <a:rPr sz="3600" spc="-5" dirty="0">
                <a:solidFill>
                  <a:srgbClr val="598600"/>
                </a:solidFill>
                <a:latin typeface="Arial"/>
                <a:cs typeface="Arial"/>
              </a:rPr>
              <a:t>modifications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of 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existing agencies and creation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of 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new</a:t>
            </a:r>
            <a:r>
              <a:rPr sz="3600" spc="-8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ones</a:t>
            </a:r>
            <a:endParaRPr sz="3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50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Consider </a:t>
            </a:r>
            <a:r>
              <a:rPr sz="3600" spc="-5" dirty="0">
                <a:solidFill>
                  <a:srgbClr val="598600"/>
                </a:solidFill>
                <a:latin typeface="Arial"/>
                <a:cs typeface="Arial"/>
              </a:rPr>
              <a:t>boundary</a:t>
            </a:r>
            <a:r>
              <a:rPr sz="3600" spc="-40" dirty="0">
                <a:solidFill>
                  <a:srgbClr val="598600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598600"/>
                </a:solidFill>
                <a:latin typeface="Arial"/>
                <a:cs typeface="Arial"/>
              </a:rPr>
              <a:t>changes</a:t>
            </a:r>
            <a:endParaRPr sz="3600">
              <a:latin typeface="Arial"/>
              <a:cs typeface="Arial"/>
            </a:endParaRPr>
          </a:p>
          <a:p>
            <a:pPr marL="355600" marR="1428115" indent="-342900">
              <a:lnSpc>
                <a:spcPts val="3670"/>
              </a:lnSpc>
              <a:spcBef>
                <a:spcPts val="152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Control </a:t>
            </a:r>
            <a:r>
              <a:rPr sz="3600" spc="-5" dirty="0">
                <a:solidFill>
                  <a:srgbClr val="598600"/>
                </a:solidFill>
                <a:latin typeface="Arial"/>
                <a:cs typeface="Arial"/>
              </a:rPr>
              <a:t>extension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of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public  services</a:t>
            </a:r>
            <a:endParaRPr sz="3600">
              <a:latin typeface="Arial"/>
              <a:cs typeface="Arial"/>
            </a:endParaRPr>
          </a:p>
          <a:p>
            <a:pPr marL="355600" marR="5080" indent="-342900">
              <a:lnSpc>
                <a:spcPts val="3670"/>
              </a:lnSpc>
              <a:spcBef>
                <a:spcPts val="1510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Prohibited from directly regulating  land</a:t>
            </a:r>
            <a:r>
              <a:rPr sz="3600" spc="-8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use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52400" y="125374"/>
            <a:ext cx="6517335" cy="1584960"/>
          </a:xfrm>
          <a:prstGeom prst="rect">
            <a:avLst/>
          </a:prstGeom>
        </p:spPr>
        <p:txBody>
          <a:bodyPr vert="horz" wrap="square" lIns="0" tIns="279431" rIns="0" bIns="0" rtlCol="0">
            <a:spAutoFit/>
          </a:bodyPr>
          <a:lstStyle/>
          <a:p>
            <a:pPr marL="948690" marR="5080" indent="-24765">
              <a:lnSpc>
                <a:spcPct val="80000"/>
              </a:lnSpc>
              <a:spcBef>
                <a:spcPts val="1160"/>
              </a:spcBef>
            </a:pPr>
            <a:r>
              <a:rPr dirty="0"/>
              <a:t>LAFCO’s</a:t>
            </a:r>
            <a:r>
              <a:rPr spc="-85" dirty="0"/>
              <a:t> </a:t>
            </a:r>
            <a:r>
              <a:rPr spc="-10" dirty="0"/>
              <a:t>Regulatory  </a:t>
            </a:r>
            <a:r>
              <a:rPr spc="-5" dirty="0"/>
              <a:t>Functions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8D897106-12C6-4FFB-AA82-9CDE0DA5B4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81" y="360730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3874" y="1784032"/>
            <a:ext cx="6694170" cy="435991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4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Cortese-Knox-Hertzberg</a:t>
            </a:r>
            <a:r>
              <a:rPr sz="3600" spc="-5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Act</a:t>
            </a:r>
            <a:endParaRPr sz="3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Brown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Act /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Public Records</a:t>
            </a:r>
            <a:r>
              <a:rPr sz="3600" spc="-5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Act</a:t>
            </a:r>
            <a:endParaRPr sz="3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CEQA</a:t>
            </a:r>
            <a:endParaRPr sz="3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Revenue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&amp;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Tax</a:t>
            </a:r>
            <a:r>
              <a:rPr sz="3600" spc="-6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Code</a:t>
            </a:r>
            <a:endParaRPr sz="3600" dirty="0">
              <a:latin typeface="Arial"/>
              <a:cs typeface="Arial"/>
            </a:endParaRPr>
          </a:p>
          <a:p>
            <a:pPr marL="355600" marR="817880" indent="-342900">
              <a:lnSpc>
                <a:spcPts val="3890"/>
              </a:lnSpc>
              <a:spcBef>
                <a:spcPts val="113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Political Reform Act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/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Other  Conflict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of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Interest</a:t>
            </a:r>
            <a:r>
              <a:rPr sz="3600" spc="-5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Laws</a:t>
            </a:r>
            <a:endParaRPr sz="3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19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Principal</a:t>
            </a:r>
            <a:r>
              <a:rPr sz="3600" spc="-8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Acts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77437" y="199072"/>
            <a:ext cx="6517335" cy="1584960"/>
          </a:xfrm>
          <a:prstGeom prst="rect">
            <a:avLst/>
          </a:prstGeom>
        </p:spPr>
        <p:txBody>
          <a:bodyPr vert="horz" wrap="square" lIns="0" tIns="199262" rIns="0" bIns="0" rtlCol="0">
            <a:spAutoFit/>
          </a:bodyPr>
          <a:lstStyle/>
          <a:p>
            <a:pPr marL="990600" marR="5080">
              <a:lnSpc>
                <a:spcPct val="80000"/>
              </a:lnSpc>
              <a:spcBef>
                <a:spcPts val="1160"/>
              </a:spcBef>
            </a:pPr>
            <a:r>
              <a:rPr spc="-5" dirty="0"/>
              <a:t>Subject to</a:t>
            </a:r>
            <a:r>
              <a:rPr spc="-75" dirty="0"/>
              <a:t> </a:t>
            </a:r>
            <a:r>
              <a:rPr spc="-5" dirty="0"/>
              <a:t>State  Laws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158913EF-57BA-46A6-B8CB-31811AD96C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760" y="253191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3585845" cy="123317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1160"/>
              </a:spcBef>
            </a:pPr>
            <a:r>
              <a:rPr spc="-5" dirty="0"/>
              <a:t>Limited</a:t>
            </a:r>
            <a:r>
              <a:rPr spc="-55" dirty="0"/>
              <a:t> </a:t>
            </a:r>
            <a:r>
              <a:rPr spc="-5" dirty="0"/>
              <a:t>Legal  Challenge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1948" y="1907188"/>
            <a:ext cx="6982459" cy="4287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B29002"/>
              </a:buClr>
              <a:buSzPct val="70000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solidFill>
                  <a:srgbClr val="280EA8"/>
                </a:solidFill>
                <a:latin typeface="Arial"/>
                <a:cs typeface="Arial"/>
              </a:rPr>
              <a:t>LAFCO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decisions are</a:t>
            </a:r>
            <a:r>
              <a:rPr sz="3000" spc="-4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quasi-legislative</a:t>
            </a:r>
            <a:endParaRPr sz="30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2280"/>
              </a:spcBef>
              <a:buClr>
                <a:srgbClr val="B29002"/>
              </a:buClr>
              <a:buSzPct val="68965"/>
              <a:buFont typeface="Wingdings"/>
              <a:buChar char=""/>
              <a:tabLst>
                <a:tab pos="355600" algn="l"/>
              </a:tabLst>
            </a:pP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Not appealable </a:t>
            </a:r>
            <a:r>
              <a:rPr sz="2900" spc="-5" dirty="0">
                <a:solidFill>
                  <a:srgbClr val="280EA8"/>
                </a:solidFill>
                <a:latin typeface="Arial"/>
                <a:cs typeface="Arial"/>
              </a:rPr>
              <a:t>to </a:t>
            </a: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any other body</a:t>
            </a:r>
            <a:r>
              <a:rPr sz="2900" spc="-12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except  the</a:t>
            </a:r>
            <a:r>
              <a:rPr sz="2900" spc="-9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courts</a:t>
            </a:r>
            <a:endParaRPr sz="29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65"/>
              </a:spcBef>
              <a:buClr>
                <a:srgbClr val="B29002"/>
              </a:buClr>
              <a:buSzPct val="68965"/>
              <a:buFont typeface="Wingdings"/>
              <a:buChar char=""/>
              <a:tabLst>
                <a:tab pos="355600" algn="l"/>
              </a:tabLst>
            </a:pP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Short period </a:t>
            </a:r>
            <a:r>
              <a:rPr sz="2900" spc="-5" dirty="0">
                <a:solidFill>
                  <a:srgbClr val="280EA8"/>
                </a:solidFill>
                <a:latin typeface="Arial"/>
                <a:cs typeface="Arial"/>
              </a:rPr>
              <a:t>to file</a:t>
            </a:r>
            <a:r>
              <a:rPr sz="2900" spc="-10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suit</a:t>
            </a:r>
            <a:endParaRPr sz="29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55"/>
              </a:spcBef>
              <a:buClr>
                <a:srgbClr val="B29002"/>
              </a:buClr>
              <a:buSzPct val="68965"/>
              <a:buFont typeface="Wingdings"/>
              <a:buChar char=""/>
              <a:tabLst>
                <a:tab pos="355600" algn="l"/>
              </a:tabLst>
            </a:pP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Limited legal challenge </a:t>
            </a:r>
            <a:r>
              <a:rPr sz="2900" spc="-5" dirty="0">
                <a:solidFill>
                  <a:srgbClr val="280EA8"/>
                </a:solidFill>
                <a:latin typeface="Arial"/>
                <a:cs typeface="Arial"/>
              </a:rPr>
              <a:t>to</a:t>
            </a:r>
            <a:r>
              <a:rPr sz="2900" spc="-9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decisions</a:t>
            </a:r>
            <a:endParaRPr sz="2900" dirty="0">
              <a:latin typeface="Arial"/>
              <a:cs typeface="Arial"/>
            </a:endParaRPr>
          </a:p>
          <a:p>
            <a:pPr marL="355600" marR="1230630" indent="-342900">
              <a:lnSpc>
                <a:spcPct val="100000"/>
              </a:lnSpc>
              <a:spcBef>
                <a:spcPts val="2265"/>
              </a:spcBef>
              <a:buClr>
                <a:srgbClr val="B29002"/>
              </a:buClr>
              <a:buSzPct val="68965"/>
              <a:buFont typeface="Wingdings"/>
              <a:buChar char=""/>
              <a:tabLst>
                <a:tab pos="355600" algn="l"/>
              </a:tabLst>
            </a:pP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Upheld as long as decision is</a:t>
            </a:r>
            <a:r>
              <a:rPr sz="2900" spc="-12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not  </a:t>
            </a:r>
            <a:r>
              <a:rPr sz="2900" spc="-5" dirty="0">
                <a:solidFill>
                  <a:srgbClr val="280EA8"/>
                </a:solidFill>
                <a:latin typeface="Arial"/>
                <a:cs typeface="Arial"/>
              </a:rPr>
              <a:t>“arbitrary </a:t>
            </a: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and</a:t>
            </a:r>
            <a:r>
              <a:rPr sz="2900" spc="-4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2900" dirty="0">
                <a:solidFill>
                  <a:srgbClr val="280EA8"/>
                </a:solidFill>
                <a:latin typeface="Arial"/>
                <a:cs typeface="Arial"/>
              </a:rPr>
              <a:t>capricious”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D877305E-50C6-4002-8D6A-86D1BB135C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687" y="308025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52400" y="247786"/>
            <a:ext cx="6517335" cy="1584960"/>
          </a:xfrm>
          <a:prstGeom prst="rect">
            <a:avLst/>
          </a:prstGeom>
        </p:spPr>
        <p:txBody>
          <a:bodyPr vert="horz" wrap="square" lIns="0" tIns="197675" rIns="0" bIns="0" rtlCol="0">
            <a:spAutoFit/>
          </a:bodyPr>
          <a:lstStyle/>
          <a:p>
            <a:pPr marL="878205" marR="5080">
              <a:lnSpc>
                <a:spcPct val="80000"/>
              </a:lnSpc>
              <a:spcBef>
                <a:spcPts val="1160"/>
              </a:spcBef>
            </a:pPr>
            <a:r>
              <a:rPr spc="-5" dirty="0"/>
              <a:t>LAFCOs’ </a:t>
            </a:r>
            <a:r>
              <a:rPr dirty="0"/>
              <a:t>Key</a:t>
            </a:r>
            <a:r>
              <a:rPr spc="-114" dirty="0"/>
              <a:t> </a:t>
            </a:r>
            <a:r>
              <a:rPr spc="-5" dirty="0"/>
              <a:t>Legal  Concerns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9853" y="1993774"/>
            <a:ext cx="6944995" cy="3973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B29002"/>
              </a:buClr>
              <a:buSzPct val="70000"/>
              <a:buFont typeface="Wingdings"/>
              <a:buChar char=""/>
              <a:tabLst>
                <a:tab pos="355600" algn="l"/>
              </a:tabLst>
            </a:pP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Must </a:t>
            </a:r>
            <a:r>
              <a:rPr sz="3500" dirty="0">
                <a:solidFill>
                  <a:srgbClr val="280EA8"/>
                </a:solidFill>
                <a:latin typeface="Arial"/>
                <a:cs typeface="Arial"/>
              </a:rPr>
              <a:t>act in </a:t>
            </a: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accordance </a:t>
            </a:r>
            <a:r>
              <a:rPr sz="3500" dirty="0">
                <a:solidFill>
                  <a:srgbClr val="280EA8"/>
                </a:solidFill>
                <a:latin typeface="Arial"/>
                <a:cs typeface="Arial"/>
              </a:rPr>
              <a:t>with </a:t>
            </a: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state  law and locally adopted</a:t>
            </a:r>
            <a:r>
              <a:rPr sz="3500" spc="5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policies</a:t>
            </a:r>
            <a:endParaRPr sz="3500" dirty="0">
              <a:latin typeface="Arial"/>
              <a:cs typeface="Arial"/>
            </a:endParaRPr>
          </a:p>
          <a:p>
            <a:pPr marL="355600" marR="1043940" indent="-342900">
              <a:lnSpc>
                <a:spcPct val="100000"/>
              </a:lnSpc>
              <a:spcBef>
                <a:spcPts val="2935"/>
              </a:spcBef>
              <a:buClr>
                <a:srgbClr val="B29002"/>
              </a:buClr>
              <a:buSzPct val="70000"/>
              <a:buFont typeface="Wingdings"/>
              <a:buChar char=""/>
              <a:tabLst>
                <a:tab pos="355600" algn="l"/>
              </a:tabLst>
            </a:pP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Comply </a:t>
            </a:r>
            <a:r>
              <a:rPr sz="3500" dirty="0">
                <a:solidFill>
                  <a:srgbClr val="280EA8"/>
                </a:solidFill>
                <a:latin typeface="Arial"/>
                <a:cs typeface="Arial"/>
              </a:rPr>
              <a:t>w/ CEQA </a:t>
            </a: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as lead or  responsible</a:t>
            </a:r>
            <a:r>
              <a:rPr sz="3500" spc="-2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agency</a:t>
            </a:r>
            <a:endParaRPr sz="3500" dirty="0">
              <a:latin typeface="Arial"/>
              <a:cs typeface="Arial"/>
            </a:endParaRPr>
          </a:p>
          <a:p>
            <a:pPr marL="355600" marR="619760" indent="-342900">
              <a:lnSpc>
                <a:spcPct val="100000"/>
              </a:lnSpc>
              <a:spcBef>
                <a:spcPts val="2940"/>
              </a:spcBef>
              <a:buClr>
                <a:srgbClr val="B29002"/>
              </a:buClr>
              <a:buSzPct val="70000"/>
              <a:buFont typeface="Wingdings"/>
              <a:buChar char=""/>
              <a:tabLst>
                <a:tab pos="355600" algn="l"/>
              </a:tabLst>
            </a:pP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Must adopt findings to support  decision</a:t>
            </a:r>
            <a:r>
              <a:rPr sz="3500" spc="-3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(</a:t>
            </a:r>
            <a:r>
              <a:rPr sz="3500" i="1" spc="-5" dirty="0">
                <a:solidFill>
                  <a:srgbClr val="280EA8"/>
                </a:solidFill>
                <a:latin typeface="Arial"/>
                <a:cs typeface="Arial"/>
              </a:rPr>
              <a:t>McBail</a:t>
            </a:r>
            <a:r>
              <a:rPr sz="3500" spc="-5" dirty="0">
                <a:solidFill>
                  <a:srgbClr val="280EA8"/>
                </a:solidFill>
                <a:latin typeface="Arial"/>
                <a:cs typeface="Arial"/>
              </a:rPr>
              <a:t>)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2A74998B-1DD6-4877-8615-EF54DCCE26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742320"/>
            <a:ext cx="43414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" dirty="0"/>
              <a:t>LAFCO</a:t>
            </a:r>
            <a:r>
              <a:rPr sz="4800" spc="-70" dirty="0"/>
              <a:t> </a:t>
            </a:r>
            <a:r>
              <a:rPr sz="4800" spc="-5" dirty="0"/>
              <a:t>Process</a:t>
            </a:r>
            <a:endParaRPr sz="4800" dirty="0"/>
          </a:p>
        </p:txBody>
      </p:sp>
      <p:sp>
        <p:nvSpPr>
          <p:cNvPr id="3" name="object 3"/>
          <p:cNvSpPr txBox="1"/>
          <p:nvPr/>
        </p:nvSpPr>
        <p:spPr>
          <a:xfrm>
            <a:off x="175577" y="1612365"/>
            <a:ext cx="7199630" cy="4314190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R="1439545" algn="ctr">
              <a:lnSpc>
                <a:spcPct val="100000"/>
              </a:lnSpc>
              <a:spcBef>
                <a:spcPts val="919"/>
              </a:spcBef>
            </a:pPr>
            <a:r>
              <a:rPr sz="3050" dirty="0">
                <a:solidFill>
                  <a:srgbClr val="B29002"/>
                </a:solidFill>
                <a:latin typeface="Wingdings"/>
                <a:cs typeface="Wingdings"/>
              </a:rPr>
              <a:t></a:t>
            </a:r>
            <a:r>
              <a:rPr sz="4400" dirty="0">
                <a:solidFill>
                  <a:srgbClr val="333399"/>
                </a:solidFill>
                <a:latin typeface="Arial"/>
                <a:cs typeface="Arial"/>
              </a:rPr>
              <a:t>Pre-Application</a:t>
            </a:r>
            <a:r>
              <a:rPr sz="4400" spc="-6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4400" dirty="0">
                <a:solidFill>
                  <a:srgbClr val="333399"/>
                </a:solidFill>
                <a:latin typeface="Arial"/>
                <a:cs typeface="Arial"/>
              </a:rPr>
              <a:t>Steps</a:t>
            </a:r>
            <a:endParaRPr sz="4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65"/>
              </a:spcBef>
            </a:pPr>
            <a:r>
              <a:rPr sz="3600" spc="30" dirty="0">
                <a:solidFill>
                  <a:srgbClr val="598600"/>
                </a:solidFill>
                <a:latin typeface="Wingdings"/>
                <a:cs typeface="Wingdings"/>
              </a:rPr>
              <a:t></a:t>
            </a:r>
            <a:r>
              <a:rPr sz="3600" spc="30" dirty="0">
                <a:solidFill>
                  <a:srgbClr val="000099"/>
                </a:solidFill>
                <a:latin typeface="Arial"/>
                <a:cs typeface="Arial"/>
              </a:rPr>
              <a:t>Meet </a:t>
            </a: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with LAFCO</a:t>
            </a:r>
            <a:r>
              <a:rPr sz="3600" spc="-114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staff</a:t>
            </a:r>
            <a:endParaRPr sz="3600">
              <a:latin typeface="Arial"/>
              <a:cs typeface="Arial"/>
            </a:endParaRPr>
          </a:p>
          <a:p>
            <a:pPr marL="756285" marR="668655" indent="-287020">
              <a:lnSpc>
                <a:spcPts val="3890"/>
              </a:lnSpc>
              <a:spcBef>
                <a:spcPts val="1130"/>
              </a:spcBef>
            </a:pPr>
            <a:r>
              <a:rPr sz="3600" spc="5" dirty="0">
                <a:solidFill>
                  <a:srgbClr val="598600"/>
                </a:solidFill>
                <a:latin typeface="Wingdings"/>
                <a:cs typeface="Wingdings"/>
              </a:rPr>
              <a:t></a:t>
            </a:r>
            <a:r>
              <a:rPr sz="3600" spc="5" dirty="0">
                <a:solidFill>
                  <a:srgbClr val="000099"/>
                </a:solidFill>
                <a:latin typeface="Arial"/>
                <a:cs typeface="Arial"/>
              </a:rPr>
              <a:t>City-County </a:t>
            </a: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consultation (for  Sphere </a:t>
            </a:r>
            <a:r>
              <a:rPr sz="3600" dirty="0">
                <a:solidFill>
                  <a:srgbClr val="000099"/>
                </a:solidFill>
                <a:latin typeface="Arial"/>
                <a:cs typeface="Arial"/>
              </a:rPr>
              <a:t>of </a:t>
            </a: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Influence  amendments)</a:t>
            </a:r>
            <a:endParaRPr sz="36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85"/>
              </a:spcBef>
            </a:pPr>
            <a:r>
              <a:rPr sz="3600" spc="15" dirty="0">
                <a:solidFill>
                  <a:srgbClr val="598600"/>
                </a:solidFill>
                <a:latin typeface="Wingdings"/>
                <a:cs typeface="Wingdings"/>
              </a:rPr>
              <a:t></a:t>
            </a:r>
            <a:r>
              <a:rPr sz="3600" spc="15" dirty="0">
                <a:solidFill>
                  <a:srgbClr val="000099"/>
                </a:solidFill>
                <a:latin typeface="Arial"/>
                <a:cs typeface="Arial"/>
              </a:rPr>
              <a:t>Prepare </a:t>
            </a: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an application</a:t>
            </a:r>
            <a:r>
              <a:rPr sz="3600" spc="-8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package</a:t>
            </a:r>
            <a:endParaRPr sz="36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45"/>
              </a:spcBef>
            </a:pPr>
            <a:r>
              <a:rPr sz="3600" spc="5" dirty="0">
                <a:solidFill>
                  <a:srgbClr val="598600"/>
                </a:solidFill>
                <a:latin typeface="Wingdings"/>
                <a:cs typeface="Wingdings"/>
              </a:rPr>
              <a:t></a:t>
            </a:r>
            <a:r>
              <a:rPr sz="3600" spc="5" dirty="0">
                <a:solidFill>
                  <a:srgbClr val="000099"/>
                </a:solidFill>
                <a:latin typeface="Arial"/>
                <a:cs typeface="Arial"/>
              </a:rPr>
              <a:t>Initiating </a:t>
            </a: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petition or</a:t>
            </a:r>
            <a:r>
              <a:rPr sz="3600" spc="-2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000099"/>
                </a:solidFill>
                <a:latin typeface="Arial"/>
                <a:cs typeface="Arial"/>
              </a:rPr>
              <a:t>resolution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32DF1D96-2AB5-95F9-0ED3-C458D1CF9D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0307" y="414337"/>
            <a:ext cx="365632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What’s</a:t>
            </a:r>
            <a:r>
              <a:rPr spc="-75" dirty="0"/>
              <a:t> </a:t>
            </a:r>
            <a:r>
              <a:rPr spc="-5" dirty="0"/>
              <a:t>Ahead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9064" y="1348651"/>
            <a:ext cx="7700009" cy="4756150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44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Why LAFCO was</a:t>
            </a:r>
            <a:r>
              <a:rPr sz="3200" spc="-8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Created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070"/>
              </a:lnSpc>
              <a:spcBef>
                <a:spcPts val="208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LAFCO’s Legislative Mission, Scope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and  Composition</a:t>
            </a:r>
            <a:endParaRPr sz="3200">
              <a:latin typeface="Arial"/>
              <a:cs typeface="Arial"/>
            </a:endParaRPr>
          </a:p>
          <a:p>
            <a:pPr marL="355600" marR="1132840" indent="-342900">
              <a:lnSpc>
                <a:spcPts val="3070"/>
              </a:lnSpc>
              <a:spcBef>
                <a:spcPts val="211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LAFCO’s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Planning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and Regulatory 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Functions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6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LAFCO’s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Legal</a:t>
            </a:r>
            <a:r>
              <a:rPr sz="3200" spc="-4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Foundation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4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Commission Roles and</a:t>
            </a:r>
            <a:r>
              <a:rPr sz="3200" spc="-6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Challenges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4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Q &amp;</a:t>
            </a:r>
            <a:r>
              <a:rPr sz="3200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8054" y="6346667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2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73C81FC6-FFE1-425F-8189-F2BD281CCC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45553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393677"/>
            <a:ext cx="43414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" dirty="0"/>
              <a:t>LAFCO</a:t>
            </a:r>
            <a:r>
              <a:rPr sz="4800" spc="-70" dirty="0"/>
              <a:t> </a:t>
            </a:r>
            <a:r>
              <a:rPr sz="4800" spc="-5" dirty="0"/>
              <a:t>Process</a:t>
            </a:r>
            <a:endParaRPr sz="4800" dirty="0"/>
          </a:p>
        </p:txBody>
      </p:sp>
      <p:sp>
        <p:nvSpPr>
          <p:cNvPr id="3" name="object 3"/>
          <p:cNvSpPr txBox="1"/>
          <p:nvPr/>
        </p:nvSpPr>
        <p:spPr>
          <a:xfrm>
            <a:off x="348615" y="487871"/>
            <a:ext cx="7199630" cy="5942652"/>
          </a:xfrm>
          <a:prstGeom prst="rect">
            <a:avLst/>
          </a:prstGeom>
        </p:spPr>
        <p:txBody>
          <a:bodyPr vert="horz" wrap="square" lIns="0" tIns="350520" rIns="0" bIns="0" rtlCol="0">
            <a:spAutoFit/>
          </a:bodyPr>
          <a:lstStyle/>
          <a:p>
            <a:pPr marL="3127375">
              <a:lnSpc>
                <a:spcPct val="100000"/>
              </a:lnSpc>
              <a:spcBef>
                <a:spcPts val="2760"/>
              </a:spcBef>
            </a:pPr>
            <a:r>
              <a:rPr sz="4400" dirty="0">
                <a:solidFill>
                  <a:srgbClr val="4F7600"/>
                </a:solidFill>
                <a:latin typeface="Arial"/>
                <a:cs typeface="Arial"/>
              </a:rPr>
              <a:t>(cont’d)</a:t>
            </a:r>
            <a:endParaRPr sz="4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5"/>
              </a:spcBef>
            </a:pPr>
            <a:r>
              <a:rPr sz="2800" spc="10" dirty="0">
                <a:solidFill>
                  <a:srgbClr val="B29002"/>
                </a:solidFill>
                <a:latin typeface="Wingdings"/>
                <a:cs typeface="Wingdings"/>
              </a:rPr>
              <a:t></a:t>
            </a:r>
            <a:r>
              <a:rPr sz="4000" spc="10" dirty="0">
                <a:solidFill>
                  <a:srgbClr val="333399"/>
                </a:solidFill>
                <a:latin typeface="Arial"/>
                <a:cs typeface="Arial"/>
              </a:rPr>
              <a:t>Public </a:t>
            </a:r>
            <a:r>
              <a:rPr sz="4000" spc="-10" dirty="0">
                <a:solidFill>
                  <a:srgbClr val="333399"/>
                </a:solidFill>
                <a:latin typeface="Arial"/>
                <a:cs typeface="Arial"/>
              </a:rPr>
              <a:t>Hearing</a:t>
            </a:r>
            <a:r>
              <a:rPr sz="4000" spc="-2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333399"/>
                </a:solidFill>
                <a:latin typeface="Arial"/>
                <a:cs typeface="Arial"/>
              </a:rPr>
              <a:t>Steps</a:t>
            </a:r>
            <a:endParaRPr sz="40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6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3000" dirty="0">
                <a:solidFill>
                  <a:srgbClr val="000099"/>
                </a:solidFill>
                <a:latin typeface="Arial"/>
                <a:cs typeface="Arial"/>
              </a:rPr>
              <a:t>LAFCO </a:t>
            </a: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receives application</a:t>
            </a:r>
            <a:r>
              <a:rPr sz="3000" spc="-4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package</a:t>
            </a:r>
            <a:endParaRPr sz="3000" dirty="0">
              <a:latin typeface="Arial"/>
              <a:cs typeface="Arial"/>
            </a:endParaRPr>
          </a:p>
          <a:p>
            <a:pPr marL="756285" marR="5080" indent="-286385">
              <a:lnSpc>
                <a:spcPts val="3240"/>
              </a:lnSpc>
              <a:spcBef>
                <a:spcPts val="944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Referrals</a:t>
            </a:r>
            <a:r>
              <a:rPr lang="en-US" sz="3000" spc="-5" dirty="0">
                <a:solidFill>
                  <a:srgbClr val="000099"/>
                </a:solidFill>
                <a:latin typeface="Arial"/>
                <a:cs typeface="Arial"/>
              </a:rPr>
              <a:t> to Surveyor, Assessor, Elections and CAO for</a:t>
            </a: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 tax exchange and comment  to affected</a:t>
            </a:r>
            <a:r>
              <a:rPr sz="3000" spc="-3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agencies</a:t>
            </a:r>
            <a:endParaRPr sz="30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49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Review for</a:t>
            </a:r>
            <a:r>
              <a:rPr sz="3000" spc="-3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completeness</a:t>
            </a:r>
            <a:endParaRPr sz="30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4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Consistency</a:t>
            </a:r>
            <a:r>
              <a:rPr sz="3000" spc="-3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analysis</a:t>
            </a:r>
            <a:endParaRPr sz="30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4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Staff report with</a:t>
            </a:r>
            <a:r>
              <a:rPr sz="3000" spc="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recommendations</a:t>
            </a:r>
            <a:endParaRPr sz="30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4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Conduct public</a:t>
            </a:r>
            <a:r>
              <a:rPr sz="3000" spc="-4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000099"/>
                </a:solidFill>
                <a:latin typeface="Arial"/>
                <a:cs typeface="Arial"/>
              </a:rPr>
              <a:t>hearing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CC30154A-F86C-7E27-DB82-A2F8F4A1A2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5194" y="230250"/>
            <a:ext cx="43414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" dirty="0"/>
              <a:t>LAFCO</a:t>
            </a:r>
            <a:r>
              <a:rPr sz="4800" spc="-70" dirty="0"/>
              <a:t> </a:t>
            </a:r>
            <a:r>
              <a:rPr sz="4800" spc="-5" dirty="0"/>
              <a:t>Process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250190" y="830706"/>
            <a:ext cx="7403465" cy="4542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34079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4F7600"/>
                </a:solidFill>
                <a:latin typeface="Arial"/>
                <a:cs typeface="Arial"/>
              </a:rPr>
              <a:t>(cont’d)</a:t>
            </a:r>
            <a:endParaRPr sz="4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90"/>
              </a:spcBef>
            </a:pPr>
            <a:r>
              <a:rPr sz="2800" spc="0" dirty="0">
                <a:solidFill>
                  <a:srgbClr val="B29002"/>
                </a:solidFill>
                <a:latin typeface="Wingdings"/>
                <a:cs typeface="Wingdings"/>
              </a:rPr>
              <a:t></a:t>
            </a:r>
            <a:r>
              <a:rPr sz="4000" spc="0" dirty="0">
                <a:solidFill>
                  <a:srgbClr val="333399"/>
                </a:solidFill>
                <a:latin typeface="Arial"/>
                <a:cs typeface="Arial"/>
              </a:rPr>
              <a:t>Post-Hearing</a:t>
            </a:r>
            <a:r>
              <a:rPr sz="4000" spc="-10" dirty="0">
                <a:solidFill>
                  <a:srgbClr val="333399"/>
                </a:solidFill>
                <a:latin typeface="Arial"/>
                <a:cs typeface="Arial"/>
              </a:rPr>
              <a:t> Steps</a:t>
            </a:r>
            <a:endParaRPr sz="40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35"/>
              </a:spcBef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If Commission approves application,</a:t>
            </a:r>
            <a:r>
              <a:rPr sz="2800" spc="13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then:</a:t>
            </a:r>
            <a:endParaRPr sz="28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0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Reconsideration period, if</a:t>
            </a:r>
            <a:r>
              <a:rPr sz="2800" spc="114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required</a:t>
            </a:r>
            <a:endParaRPr sz="28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0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Conduct Protest hearing, if</a:t>
            </a:r>
            <a:r>
              <a:rPr sz="2800" spc="8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required</a:t>
            </a:r>
            <a:endParaRPr sz="28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0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Satisfy any conditions of</a:t>
            </a:r>
            <a:r>
              <a:rPr sz="2800" spc="6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approval</a:t>
            </a:r>
            <a:endParaRPr sz="2800" dirty="0">
              <a:latin typeface="Arial"/>
              <a:cs typeface="Arial"/>
            </a:endParaRPr>
          </a:p>
          <a:p>
            <a:pPr marL="756285" marR="5080" indent="-286385">
              <a:lnSpc>
                <a:spcPts val="3030"/>
              </a:lnSpc>
              <a:spcBef>
                <a:spcPts val="87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File documents with County Recorder and  State Board of Equalization, if</a:t>
            </a:r>
            <a:r>
              <a:rPr sz="2800" spc="9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required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Agency 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91A97BF0-83DC-3E20-FB21-EE1D965CD2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29" y="32593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4702" y="368300"/>
            <a:ext cx="54006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LAFCO</a:t>
            </a:r>
            <a:r>
              <a:rPr sz="4000" spc="-35" dirty="0"/>
              <a:t> </a:t>
            </a:r>
            <a:r>
              <a:rPr sz="4000" spc="-10" dirty="0"/>
              <a:t>Misperceptions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83540" y="1589214"/>
            <a:ext cx="7115809" cy="450342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721995" indent="-342900">
              <a:lnSpc>
                <a:spcPts val="2810"/>
              </a:lnSpc>
              <a:spcBef>
                <a:spcPts val="455"/>
              </a:spcBef>
              <a:buClr>
                <a:srgbClr val="B29002"/>
              </a:buClr>
              <a:buSzPct val="69230"/>
              <a:buFont typeface="Wingdings"/>
              <a:buChar char=""/>
              <a:tabLst>
                <a:tab pos="355600" algn="l"/>
              </a:tabLst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LAFCO has a “magic wand” that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instantly 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solves boundary and service</a:t>
            </a:r>
            <a:r>
              <a:rPr sz="2600" spc="-4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issues.</a:t>
            </a:r>
            <a:endParaRPr sz="2600" dirty="0">
              <a:latin typeface="Arial"/>
              <a:cs typeface="Arial"/>
            </a:endParaRPr>
          </a:p>
          <a:p>
            <a:pPr marL="355600" marR="74930" indent="-342900">
              <a:lnSpc>
                <a:spcPts val="2810"/>
              </a:lnSpc>
              <a:spcBef>
                <a:spcPts val="1710"/>
              </a:spcBef>
              <a:buClr>
                <a:srgbClr val="B29002"/>
              </a:buClr>
              <a:buSzPct val="69230"/>
              <a:buFont typeface="Wingdings"/>
              <a:buChar char=""/>
              <a:tabLst>
                <a:tab pos="355600" algn="l"/>
              </a:tabLst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LAFCO proceedings do not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require deliberate  review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and analysis that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require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agency and 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public collaboration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and/or</a:t>
            </a:r>
            <a:r>
              <a:rPr sz="2600" spc="6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support.</a:t>
            </a:r>
            <a:endParaRPr sz="2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60"/>
              </a:spcBef>
              <a:buClr>
                <a:srgbClr val="B29002"/>
              </a:buClr>
              <a:buSzPct val="69230"/>
              <a:buFont typeface="Wingdings"/>
              <a:buChar char=""/>
              <a:tabLst>
                <a:tab pos="355600" algn="l"/>
              </a:tabLst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LAFCO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an arm of the county, not the</a:t>
            </a:r>
            <a:r>
              <a:rPr sz="2600" spc="-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state.</a:t>
            </a:r>
            <a:endParaRPr sz="2600" dirty="0">
              <a:latin typeface="Arial"/>
              <a:cs typeface="Arial"/>
            </a:endParaRPr>
          </a:p>
          <a:p>
            <a:pPr marL="355600" marR="5080" indent="-342900">
              <a:lnSpc>
                <a:spcPts val="2810"/>
              </a:lnSpc>
              <a:spcBef>
                <a:spcPts val="1755"/>
              </a:spcBef>
              <a:buClr>
                <a:srgbClr val="B29002"/>
              </a:buClr>
              <a:buSzPct val="69230"/>
              <a:buFont typeface="Wingdings"/>
              <a:buChar char=""/>
              <a:tabLst>
                <a:tab pos="355600" algn="l"/>
              </a:tabLst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LAFCO’s sole mission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is to </a:t>
            </a:r>
            <a:r>
              <a:rPr lang="en-US" sz="2600" spc="-5" dirty="0">
                <a:solidFill>
                  <a:srgbClr val="333399"/>
                </a:solidFill>
                <a:latin typeface="Arial"/>
                <a:cs typeface="Arial"/>
              </a:rPr>
              <a:t>approve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 agencies, 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particularly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special</a:t>
            </a:r>
            <a:r>
              <a:rPr sz="2600" spc="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districts.</a:t>
            </a:r>
            <a:endParaRPr sz="2600" dirty="0">
              <a:latin typeface="Arial"/>
              <a:cs typeface="Arial"/>
            </a:endParaRPr>
          </a:p>
          <a:p>
            <a:pPr marL="355600" marR="668655" indent="-342900">
              <a:lnSpc>
                <a:spcPts val="2810"/>
              </a:lnSpc>
              <a:spcBef>
                <a:spcPts val="1710"/>
              </a:spcBef>
              <a:buClr>
                <a:srgbClr val="B29002"/>
              </a:buClr>
              <a:buSzPct val="69230"/>
              <a:buFont typeface="Wingdings"/>
              <a:buChar char=""/>
              <a:tabLst>
                <a:tab pos="355600" algn="l"/>
              </a:tabLst>
            </a:pP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LAFCO’s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role is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always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“reactive” </a:t>
            </a:r>
            <a:r>
              <a:rPr sz="2600" dirty="0">
                <a:solidFill>
                  <a:srgbClr val="333399"/>
                </a:solidFill>
                <a:latin typeface="Arial"/>
                <a:cs typeface="Arial"/>
              </a:rPr>
              <a:t>and not  </a:t>
            </a:r>
            <a:r>
              <a:rPr sz="2600" spc="-5" dirty="0">
                <a:solidFill>
                  <a:srgbClr val="333399"/>
                </a:solidFill>
                <a:latin typeface="Arial"/>
                <a:cs typeface="Arial"/>
              </a:rPr>
              <a:t>“proactive.”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84261" y="6346667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15" dirty="0">
                <a:latin typeface="Arial"/>
                <a:cs typeface="Arial"/>
              </a:rPr>
              <a:t>30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01B81605-31F8-5E4B-47B4-2FA43F61EA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66750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7702" y="330200"/>
            <a:ext cx="25463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Li</a:t>
            </a:r>
            <a:r>
              <a:rPr spc="-10" dirty="0"/>
              <a:t>tiga</a:t>
            </a:r>
            <a:r>
              <a:rPr spc="-15" dirty="0"/>
              <a:t>t</a:t>
            </a:r>
            <a:r>
              <a:rPr spc="-10" dirty="0"/>
              <a:t>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479825"/>
            <a:ext cx="7103109" cy="399161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0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What Claims are </a:t>
            </a:r>
            <a:r>
              <a:rPr sz="3600" dirty="0">
                <a:solidFill>
                  <a:srgbClr val="333399"/>
                </a:solidFill>
                <a:latin typeface="Arial"/>
                <a:cs typeface="Arial"/>
              </a:rPr>
              <a:t>Most</a:t>
            </a:r>
            <a:r>
              <a:rPr sz="3600" spc="-4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Common?</a:t>
            </a:r>
            <a:endParaRPr sz="36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2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CEQA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0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Cortese Knox Hertzberg</a:t>
            </a:r>
            <a:r>
              <a:rPr sz="2800" spc="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Act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0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Civil Rights</a:t>
            </a:r>
            <a:r>
              <a:rPr sz="2800" spc="-4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Claims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0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Public Records</a:t>
            </a: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 Act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50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Brown</a:t>
            </a:r>
            <a:r>
              <a:rPr sz="2800" spc="-3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Act</a:t>
            </a:r>
            <a:endParaRPr sz="2800">
              <a:latin typeface="Arial"/>
              <a:cs typeface="Arial"/>
            </a:endParaRPr>
          </a:p>
          <a:p>
            <a:pPr marL="756285" marR="264795" lvl="1" indent="-286385">
              <a:lnSpc>
                <a:spcPts val="3030"/>
              </a:lnSpc>
              <a:spcBef>
                <a:spcPts val="880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Political Reform </a:t>
            </a:r>
            <a:r>
              <a:rPr sz="2800" spc="-10" dirty="0">
                <a:solidFill>
                  <a:srgbClr val="000099"/>
                </a:solidFill>
                <a:latin typeface="Arial"/>
                <a:cs typeface="Arial"/>
              </a:rPr>
              <a:t>Act </a:t>
            </a:r>
            <a:r>
              <a:rPr sz="2800" spc="-5" dirty="0">
                <a:solidFill>
                  <a:srgbClr val="000099"/>
                </a:solidFill>
                <a:latin typeface="Arial"/>
                <a:cs typeface="Arial"/>
              </a:rPr>
              <a:t>and Other Conflict  Laws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1561" y="6346667"/>
            <a:ext cx="3041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23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B76770E1-3E04-0B10-DE15-5C5DCE4AFF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7361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727" y="330200"/>
            <a:ext cx="25463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Li</a:t>
            </a:r>
            <a:r>
              <a:rPr spc="-10" dirty="0"/>
              <a:t>tiga</a:t>
            </a:r>
            <a:r>
              <a:rPr spc="-15" dirty="0"/>
              <a:t>t</a:t>
            </a:r>
            <a:r>
              <a:rPr spc="-10" dirty="0"/>
              <a:t>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66163"/>
            <a:ext cx="7202170" cy="430530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231140" indent="-342900">
              <a:lnSpc>
                <a:spcPts val="3890"/>
              </a:lnSpc>
              <a:spcBef>
                <a:spcPts val="58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dirty="0">
                <a:solidFill>
                  <a:srgbClr val="333399"/>
                </a:solidFill>
                <a:latin typeface="Arial"/>
                <a:cs typeface="Arial"/>
              </a:rPr>
              <a:t>Most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common claims seek a writ  </a:t>
            </a:r>
            <a:r>
              <a:rPr sz="3600" dirty="0">
                <a:solidFill>
                  <a:srgbClr val="333399"/>
                </a:solidFill>
                <a:latin typeface="Arial"/>
                <a:cs typeface="Arial"/>
              </a:rPr>
              <a:t>of</a:t>
            </a:r>
            <a:r>
              <a:rPr sz="3600" spc="-8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mandate</a:t>
            </a:r>
            <a:endParaRPr sz="3600">
              <a:latin typeface="Arial"/>
              <a:cs typeface="Arial"/>
            </a:endParaRPr>
          </a:p>
          <a:p>
            <a:pPr marL="355600" marR="78105" indent="-342900">
              <a:lnSpc>
                <a:spcPts val="3890"/>
              </a:lnSpc>
              <a:spcBef>
                <a:spcPts val="107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Such cases are reviewed on your  administrative</a:t>
            </a:r>
            <a:r>
              <a:rPr sz="3600" spc="-5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record</a:t>
            </a:r>
            <a:endParaRPr sz="3600">
              <a:latin typeface="Arial"/>
              <a:cs typeface="Arial"/>
            </a:endParaRPr>
          </a:p>
          <a:p>
            <a:pPr marL="355600" marR="5080" indent="-342900">
              <a:lnSpc>
                <a:spcPts val="3890"/>
              </a:lnSpc>
              <a:spcBef>
                <a:spcPts val="107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The standard </a:t>
            </a:r>
            <a:r>
              <a:rPr sz="3600" dirty="0">
                <a:solidFill>
                  <a:srgbClr val="333399"/>
                </a:solidFill>
                <a:latin typeface="Arial"/>
                <a:cs typeface="Arial"/>
              </a:rPr>
              <a:t>of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review is more  deferential under CKH and CEQA  than on civil rights claims or the  Political Reform Act or Brown</a:t>
            </a:r>
            <a:r>
              <a:rPr sz="3600" spc="-3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Act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1561" y="6346667"/>
            <a:ext cx="3041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24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b="1"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9CED9C15-3EE8-C90C-1726-9BCDCD51E7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43699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8644" y="277018"/>
            <a:ext cx="49650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Avoiding</a:t>
            </a:r>
            <a:r>
              <a:rPr spc="-95" dirty="0"/>
              <a:t> </a:t>
            </a:r>
            <a:r>
              <a:rPr spc="-5" dirty="0"/>
              <a:t>Litigation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496059"/>
            <a:ext cx="7077075" cy="48647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762635" indent="-342900">
              <a:lnSpc>
                <a:spcPts val="3460"/>
              </a:lnSpc>
              <a:spcBef>
                <a:spcPts val="53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Thus, preventing litigation can</a:t>
            </a:r>
            <a:r>
              <a:rPr sz="3200" spc="-114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be 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summarized</a:t>
            </a:r>
            <a:r>
              <a:rPr sz="3200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as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434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Avoid procedural</a:t>
            </a:r>
            <a:r>
              <a:rPr sz="2600" spc="-4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error</a:t>
            </a:r>
            <a:endParaRPr sz="2600">
              <a:latin typeface="Arial"/>
              <a:cs typeface="Arial"/>
            </a:endParaRPr>
          </a:p>
          <a:p>
            <a:pPr marL="756285" marR="629920" lvl="1" indent="-286385">
              <a:lnSpc>
                <a:spcPts val="2810"/>
              </a:lnSpc>
              <a:spcBef>
                <a:spcPts val="81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Ensure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there is </a:t>
            </a: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substantial evidence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to  </a:t>
            </a: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support every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required</a:t>
            </a:r>
            <a:r>
              <a:rPr sz="2600" spc="1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finding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Common procedural</a:t>
            </a:r>
            <a:r>
              <a:rPr sz="3200" spc="-114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errors</a:t>
            </a:r>
            <a:endParaRPr sz="32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484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Notice</a:t>
            </a:r>
            <a:endParaRPr sz="2600">
              <a:latin typeface="Arial"/>
              <a:cs typeface="Arial"/>
            </a:endParaRPr>
          </a:p>
          <a:p>
            <a:pPr marL="756285" marR="5080" lvl="1" indent="-286385">
              <a:lnSpc>
                <a:spcPts val="2810"/>
              </a:lnSpc>
              <a:spcBef>
                <a:spcPts val="81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Making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all </a:t>
            </a: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findings </a:t>
            </a: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and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tying findings to  </a:t>
            </a: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evidence</a:t>
            </a:r>
            <a:endParaRPr sz="2600">
              <a:latin typeface="Arial"/>
              <a:cs typeface="Arial"/>
            </a:endParaRPr>
          </a:p>
          <a:p>
            <a:pPr marL="756285" marR="297815" lvl="1" indent="-286385">
              <a:lnSpc>
                <a:spcPts val="2810"/>
              </a:lnSpc>
              <a:spcBef>
                <a:spcPts val="775"/>
              </a:spcBef>
              <a:buClr>
                <a:srgbClr val="598600"/>
              </a:buClr>
              <a:buFont typeface="Wingdings"/>
              <a:buChar char=""/>
              <a:tabLst>
                <a:tab pos="756920" algn="l"/>
              </a:tabLst>
            </a:pP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Allowing </a:t>
            </a: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a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fair </a:t>
            </a: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hearing, avoiding bias and 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conflicts </a:t>
            </a:r>
            <a:r>
              <a:rPr sz="2600" dirty="0">
                <a:solidFill>
                  <a:srgbClr val="000099"/>
                </a:solidFill>
                <a:latin typeface="Arial"/>
                <a:cs typeface="Arial"/>
              </a:rPr>
              <a:t>of</a:t>
            </a:r>
            <a:r>
              <a:rPr sz="2600" spc="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00099"/>
                </a:solidFill>
                <a:latin typeface="Arial"/>
                <a:cs typeface="Arial"/>
              </a:rPr>
              <a:t>interest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1561" y="6346667"/>
            <a:ext cx="3041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25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DE15A33E-C50E-3719-2EE6-EEB1F5BFA5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67" y="203709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9811" y="1621027"/>
            <a:ext cx="6960870" cy="42832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 marR="408305"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“Where you stand depends on  where you</a:t>
            </a:r>
            <a:r>
              <a:rPr sz="3600" spc="-7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sit.”</a:t>
            </a:r>
            <a:endParaRPr sz="3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50" dirty="0">
              <a:latin typeface="Times New Roman"/>
              <a:cs typeface="Times New Roman"/>
            </a:endParaRPr>
          </a:p>
          <a:p>
            <a:pPr marL="12065" marR="5080" algn="ctr">
              <a:lnSpc>
                <a:spcPts val="3890"/>
              </a:lnSpc>
              <a:spcBef>
                <a:spcPts val="5"/>
              </a:spcBef>
            </a:pPr>
            <a:r>
              <a:rPr sz="3600" b="1" spc="-5" dirty="0">
                <a:solidFill>
                  <a:srgbClr val="598600"/>
                </a:solidFill>
                <a:latin typeface="Arial"/>
                <a:cs typeface="Arial"/>
              </a:rPr>
              <a:t>All commissioners take off their  county, city, or special district  hats and s</a:t>
            </a:r>
            <a:r>
              <a:rPr lang="en-US" sz="3600" b="1" spc="-5" dirty="0">
                <a:solidFill>
                  <a:srgbClr val="598600"/>
                </a:solidFill>
                <a:latin typeface="Arial"/>
                <a:cs typeface="Arial"/>
              </a:rPr>
              <a:t>erve all of Kern County</a:t>
            </a:r>
            <a:r>
              <a:rPr sz="3600" b="1" spc="-5" dirty="0">
                <a:solidFill>
                  <a:srgbClr val="598600"/>
                </a:solidFill>
                <a:latin typeface="Arial"/>
                <a:cs typeface="Arial"/>
              </a:rPr>
              <a:t> as members of  LAFCO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1939" y="61975"/>
            <a:ext cx="3431540" cy="123317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76200" marR="5080" indent="-64135">
              <a:lnSpc>
                <a:spcPct val="80000"/>
              </a:lnSpc>
              <a:spcBef>
                <a:spcPts val="1160"/>
              </a:spcBef>
            </a:pPr>
            <a:r>
              <a:rPr spc="-5" dirty="0"/>
              <a:t>LAFCOs are  I</a:t>
            </a:r>
            <a:r>
              <a:rPr spc="0" dirty="0"/>
              <a:t>n</a:t>
            </a:r>
            <a:r>
              <a:rPr dirty="0"/>
              <a:t>d</a:t>
            </a:r>
            <a:r>
              <a:rPr spc="-5" dirty="0"/>
              <a:t>epe</a:t>
            </a:r>
            <a:r>
              <a:rPr dirty="0"/>
              <a:t>n</a:t>
            </a:r>
            <a:r>
              <a:rPr spc="0" dirty="0"/>
              <a:t>d</a:t>
            </a:r>
            <a:r>
              <a:rPr spc="-15" dirty="0"/>
              <a:t>e</a:t>
            </a:r>
            <a:r>
              <a:rPr spc="-5" dirty="0"/>
              <a:t>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71561" y="6346667"/>
            <a:ext cx="3041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26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6AC96BB6-47BB-C62D-8FC4-EA13A40D6D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3920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782012"/>
            <a:ext cx="6495415" cy="435991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769620" indent="-342900">
              <a:lnSpc>
                <a:spcPts val="3890"/>
              </a:lnSpc>
              <a:spcBef>
                <a:spcPts val="58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Commissioners make final  decisions</a:t>
            </a:r>
            <a:endParaRPr sz="3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664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Adopt local</a:t>
            </a:r>
            <a:r>
              <a:rPr sz="3600" spc="-4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policies</a:t>
            </a:r>
            <a:endParaRPr sz="3600" dirty="0">
              <a:latin typeface="Arial"/>
              <a:cs typeface="Arial"/>
            </a:endParaRPr>
          </a:p>
          <a:p>
            <a:pPr marL="355600" marR="5080" indent="-342900">
              <a:lnSpc>
                <a:spcPts val="3890"/>
              </a:lnSpc>
              <a:spcBef>
                <a:spcPts val="221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Decisions cannot be appealed  to other administrative</a:t>
            </a:r>
            <a:r>
              <a:rPr sz="3600" spc="-2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bodies</a:t>
            </a:r>
            <a:endParaRPr sz="3600" dirty="0">
              <a:latin typeface="Arial"/>
              <a:cs typeface="Arial"/>
            </a:endParaRPr>
          </a:p>
          <a:p>
            <a:pPr marL="355600" marR="518159" indent="-342900">
              <a:lnSpc>
                <a:spcPts val="3890"/>
              </a:lnSpc>
              <a:spcBef>
                <a:spcPts val="215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LAFCO staff accountable to  Commission and</a:t>
            </a:r>
            <a:r>
              <a:rPr sz="3600" spc="-6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statutes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0100" y="260643"/>
            <a:ext cx="3431540" cy="123317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76200" marR="5080" indent="-64135">
              <a:lnSpc>
                <a:spcPct val="80000"/>
              </a:lnSpc>
              <a:spcBef>
                <a:spcPts val="1160"/>
              </a:spcBef>
            </a:pPr>
            <a:r>
              <a:rPr spc="-5" dirty="0"/>
              <a:t>LAFCOs are  I</a:t>
            </a:r>
            <a:r>
              <a:rPr spc="0" dirty="0"/>
              <a:t>n</a:t>
            </a:r>
            <a:r>
              <a:rPr dirty="0"/>
              <a:t>d</a:t>
            </a:r>
            <a:r>
              <a:rPr spc="-5" dirty="0"/>
              <a:t>epe</a:t>
            </a:r>
            <a:r>
              <a:rPr dirty="0"/>
              <a:t>n</a:t>
            </a:r>
            <a:r>
              <a:rPr spc="0" dirty="0"/>
              <a:t>d</a:t>
            </a:r>
            <a:r>
              <a:rPr spc="-15" dirty="0"/>
              <a:t>e</a:t>
            </a:r>
            <a:r>
              <a:rPr spc="-5" dirty="0"/>
              <a:t>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71561" y="6346667"/>
            <a:ext cx="3041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27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8" name="Picture 7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DE8B5810-7493-4219-85AD-A38AAEB19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1477" y="2028444"/>
            <a:ext cx="7289800" cy="407416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Exercise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independent judgment on  behalf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of public, not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appointing</a:t>
            </a:r>
            <a:r>
              <a:rPr sz="3200" spc="-4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agency</a:t>
            </a:r>
            <a:endParaRPr sz="3200" dirty="0">
              <a:latin typeface="Arial"/>
              <a:cs typeface="Arial"/>
            </a:endParaRPr>
          </a:p>
          <a:p>
            <a:pPr marL="355600" marR="838200" indent="-342900">
              <a:lnSpc>
                <a:spcPts val="3460"/>
              </a:lnSpc>
              <a:spcBef>
                <a:spcPts val="191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Based on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CKH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and local LAFCO  policies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-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not solely on interests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of  appointing</a:t>
            </a:r>
            <a:r>
              <a:rPr sz="3200" spc="-6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agency</a:t>
            </a:r>
            <a:endParaRPr sz="3200" dirty="0">
              <a:latin typeface="Arial"/>
              <a:cs typeface="Arial"/>
            </a:endParaRPr>
          </a:p>
          <a:p>
            <a:pPr marL="355600" marR="297815" indent="-342900">
              <a:lnSpc>
                <a:spcPts val="3460"/>
              </a:lnSpc>
              <a:spcBef>
                <a:spcPts val="191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“LAFCO Hat” involves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a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broader 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perspective representing “public as</a:t>
            </a:r>
            <a:r>
              <a:rPr sz="3200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a 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whole”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26561"/>
            <a:ext cx="6517335" cy="158496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774700" marR="5080">
              <a:lnSpc>
                <a:spcPts val="3840"/>
              </a:lnSpc>
              <a:spcBef>
                <a:spcPts val="1025"/>
              </a:spcBef>
            </a:pPr>
            <a:r>
              <a:rPr sz="4000" spc="-10" dirty="0"/>
              <a:t>Commissioners are  Independent,</a:t>
            </a:r>
            <a:r>
              <a:rPr sz="4000" spc="-20" dirty="0"/>
              <a:t> </a:t>
            </a:r>
            <a:r>
              <a:rPr sz="4000" spc="-5" dirty="0"/>
              <a:t>too</a:t>
            </a:r>
            <a:endParaRPr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7671561" y="6346667"/>
            <a:ext cx="3041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28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18E8F943-7F96-481D-83FA-7418B1F242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190" y="1768892"/>
            <a:ext cx="7108190" cy="3634740"/>
          </a:xfrm>
          <a:prstGeom prst="rect">
            <a:avLst/>
          </a:prstGeom>
        </p:spPr>
        <p:txBody>
          <a:bodyPr vert="horz" wrap="square" lIns="0" tIns="2076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63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What decisions will you</a:t>
            </a:r>
            <a:r>
              <a:rPr sz="3200" spc="-5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make?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3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What are your</a:t>
            </a:r>
            <a:r>
              <a:rPr sz="3200" spc="-7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responsibilities?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3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Active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agenda </a:t>
            </a:r>
            <a:r>
              <a:rPr sz="3200" dirty="0">
                <a:solidFill>
                  <a:srgbClr val="333399"/>
                </a:solidFill>
                <a:latin typeface="Arial"/>
                <a:cs typeface="Arial"/>
              </a:rPr>
              <a:t>vs.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reactive</a:t>
            </a:r>
            <a:r>
              <a:rPr sz="3200" spc="-3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caseload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ts val="3460"/>
              </a:lnSpc>
              <a:spcBef>
                <a:spcPts val="1964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Make decisions that are supported</a:t>
            </a:r>
            <a:r>
              <a:rPr sz="3200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by 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statute, local policies, and sound </a:t>
            </a:r>
            <a:r>
              <a:rPr sz="3200" spc="-10" dirty="0">
                <a:solidFill>
                  <a:srgbClr val="333399"/>
                </a:solidFill>
                <a:latin typeface="Arial"/>
                <a:cs typeface="Arial"/>
              </a:rPr>
              <a:t>and 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comprehensive staff</a:t>
            </a:r>
            <a:r>
              <a:rPr sz="3200" spc="-9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333399"/>
                </a:solidFill>
                <a:latin typeface="Arial"/>
                <a:cs typeface="Arial"/>
              </a:rPr>
              <a:t>analysis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51010" y="119919"/>
            <a:ext cx="4240530" cy="123317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13030" marR="5080" indent="-100965">
              <a:lnSpc>
                <a:spcPct val="80000"/>
              </a:lnSpc>
              <a:spcBef>
                <a:spcPts val="1160"/>
              </a:spcBef>
            </a:pPr>
            <a:r>
              <a:rPr dirty="0"/>
              <a:t>C</a:t>
            </a:r>
            <a:r>
              <a:rPr spc="-5" dirty="0"/>
              <a:t>o</a:t>
            </a:r>
            <a:r>
              <a:rPr dirty="0"/>
              <a:t>mm</a:t>
            </a:r>
            <a:r>
              <a:rPr spc="-10" dirty="0"/>
              <a:t>i</a:t>
            </a:r>
            <a:r>
              <a:rPr spc="-15" dirty="0"/>
              <a:t>ss</a:t>
            </a:r>
            <a:r>
              <a:rPr spc="-10" dirty="0"/>
              <a:t>io</a:t>
            </a:r>
            <a:r>
              <a:rPr dirty="0"/>
              <a:t>n</a:t>
            </a:r>
            <a:r>
              <a:rPr spc="-10" dirty="0"/>
              <a:t>e</a:t>
            </a:r>
            <a:r>
              <a:rPr spc="-20" dirty="0"/>
              <a:t>r</a:t>
            </a:r>
            <a:r>
              <a:rPr spc="-15" dirty="0"/>
              <a:t>s</a:t>
            </a:r>
            <a:r>
              <a:rPr spc="-5" dirty="0"/>
              <a:t>’  Role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71561" y="6346667"/>
            <a:ext cx="3041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29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BA0EE2C7-A32C-5B37-BCE4-AEC57A7765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04800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4679" y="486346"/>
            <a:ext cx="52374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Why </a:t>
            </a:r>
            <a:r>
              <a:rPr sz="3600" dirty="0"/>
              <a:t>LAFCO was</a:t>
            </a:r>
            <a:r>
              <a:rPr sz="3600" spc="-105" dirty="0"/>
              <a:t> </a:t>
            </a:r>
            <a:r>
              <a:rPr sz="3600" dirty="0"/>
              <a:t>Created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53352" y="1503997"/>
            <a:ext cx="7608570" cy="483044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290955" indent="-342900">
              <a:lnSpc>
                <a:spcPts val="3460"/>
              </a:lnSpc>
              <a:spcBef>
                <a:spcPts val="53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Post World War II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population and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housing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boom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in</a:t>
            </a:r>
            <a:r>
              <a:rPr sz="3200" spc="-8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California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460"/>
              </a:lnSpc>
              <a:spcBef>
                <a:spcPts val="95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  <a:tab pos="5539740" algn="l"/>
                <a:tab pos="590169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From street cars</a:t>
            </a:r>
            <a:r>
              <a:rPr sz="3200" spc="-2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to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suburbs	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-	a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scramble to finance and extend</a:t>
            </a:r>
            <a:r>
              <a:rPr sz="3200" spc="-8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services</a:t>
            </a:r>
            <a:endParaRPr sz="3200">
              <a:latin typeface="Arial"/>
              <a:cs typeface="Arial"/>
            </a:endParaRPr>
          </a:p>
          <a:p>
            <a:pPr marL="355600" marR="435609" indent="-342900">
              <a:lnSpc>
                <a:spcPts val="3460"/>
              </a:lnSpc>
              <a:spcBef>
                <a:spcPts val="95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City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annexation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"wars," and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a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proliferation of limited purpose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special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districts</a:t>
            </a:r>
            <a:endParaRPr sz="3200">
              <a:latin typeface="Arial"/>
              <a:cs typeface="Arial"/>
            </a:endParaRPr>
          </a:p>
          <a:p>
            <a:pPr marL="355600" marR="75565" indent="-342900">
              <a:lnSpc>
                <a:spcPts val="3460"/>
              </a:lnSpc>
              <a:spcBef>
                <a:spcPts val="95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Governor Pat Brown’s Commission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on  Metropolitan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Problems focused on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need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to encourage orderly</a:t>
            </a:r>
            <a:r>
              <a:rPr sz="3200" spc="-9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boundaries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8054" y="6346667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3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AEC70998-5E23-478C-9795-F76959C2F8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1533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427" y="1749996"/>
            <a:ext cx="6153150" cy="447548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355600" marR="906780" indent="-342900">
              <a:lnSpc>
                <a:spcPts val="3840"/>
              </a:lnSpc>
              <a:spcBef>
                <a:spcPts val="1025"/>
              </a:spcBef>
            </a:pPr>
            <a:r>
              <a:rPr sz="2800" spc="5" dirty="0">
                <a:solidFill>
                  <a:srgbClr val="B29002"/>
                </a:solidFill>
                <a:latin typeface="Wingdings"/>
                <a:cs typeface="Wingdings"/>
              </a:rPr>
              <a:t></a:t>
            </a:r>
            <a:r>
              <a:rPr sz="4000" spc="5" dirty="0">
                <a:solidFill>
                  <a:srgbClr val="280EA8"/>
                </a:solidFill>
                <a:latin typeface="Arial"/>
                <a:cs typeface="Arial"/>
              </a:rPr>
              <a:t>Provides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own </a:t>
            </a:r>
            <a:r>
              <a:rPr sz="4000" spc="-5" dirty="0">
                <a:solidFill>
                  <a:srgbClr val="280EA8"/>
                </a:solidFill>
                <a:latin typeface="Arial"/>
                <a:cs typeface="Arial"/>
              </a:rPr>
              <a:t>office, 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equipment,</a:t>
            </a:r>
            <a:r>
              <a:rPr sz="4000" spc="2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personnel</a:t>
            </a:r>
            <a:endParaRPr sz="4000" dirty="0">
              <a:latin typeface="Arial"/>
              <a:cs typeface="Arial"/>
            </a:endParaRPr>
          </a:p>
          <a:p>
            <a:pPr marL="355600" marR="763270" indent="-342900">
              <a:lnSpc>
                <a:spcPts val="3840"/>
              </a:lnSpc>
              <a:spcBef>
                <a:spcPts val="2400"/>
              </a:spcBef>
            </a:pPr>
            <a:r>
              <a:rPr sz="2800" spc="5" dirty="0">
                <a:solidFill>
                  <a:srgbClr val="B29002"/>
                </a:solidFill>
                <a:latin typeface="Wingdings"/>
                <a:cs typeface="Wingdings"/>
              </a:rPr>
              <a:t></a:t>
            </a:r>
            <a:r>
              <a:rPr sz="4000" spc="5" dirty="0">
                <a:solidFill>
                  <a:srgbClr val="280EA8"/>
                </a:solidFill>
                <a:latin typeface="Arial"/>
                <a:cs typeface="Arial"/>
              </a:rPr>
              <a:t>Appoints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an </a:t>
            </a:r>
            <a:r>
              <a:rPr sz="4000" spc="-5" dirty="0">
                <a:solidFill>
                  <a:srgbClr val="280EA8"/>
                </a:solidFill>
                <a:latin typeface="Arial"/>
                <a:cs typeface="Arial"/>
              </a:rPr>
              <a:t>Executive  Officer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2800" spc="5" dirty="0">
                <a:solidFill>
                  <a:srgbClr val="B29002"/>
                </a:solidFill>
                <a:latin typeface="Wingdings"/>
                <a:cs typeface="Wingdings"/>
              </a:rPr>
              <a:t></a:t>
            </a:r>
            <a:r>
              <a:rPr sz="4000" spc="5" dirty="0">
                <a:solidFill>
                  <a:srgbClr val="280EA8"/>
                </a:solidFill>
                <a:latin typeface="Arial"/>
                <a:cs typeface="Arial"/>
              </a:rPr>
              <a:t>Appoints </a:t>
            </a:r>
            <a:r>
              <a:rPr sz="4000" spc="-5" dirty="0">
                <a:solidFill>
                  <a:srgbClr val="280EA8"/>
                </a:solidFill>
                <a:latin typeface="Arial"/>
                <a:cs typeface="Arial"/>
              </a:rPr>
              <a:t>a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Legal</a:t>
            </a:r>
            <a:r>
              <a:rPr sz="4000" spc="-2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280EA8"/>
                </a:solidFill>
                <a:latin typeface="Arial"/>
                <a:cs typeface="Arial"/>
              </a:rPr>
              <a:t>Counsel</a:t>
            </a:r>
            <a:endParaRPr sz="4000" dirty="0">
              <a:latin typeface="Arial"/>
              <a:cs typeface="Arial"/>
            </a:endParaRPr>
          </a:p>
          <a:p>
            <a:pPr marL="355600" marR="1070610" indent="-342900">
              <a:lnSpc>
                <a:spcPts val="3840"/>
              </a:lnSpc>
              <a:spcBef>
                <a:spcPts val="2365"/>
              </a:spcBef>
            </a:pPr>
            <a:r>
              <a:rPr sz="2800" spc="25" dirty="0">
                <a:solidFill>
                  <a:srgbClr val="B29002"/>
                </a:solidFill>
                <a:latin typeface="Wingdings"/>
                <a:cs typeface="Wingdings"/>
              </a:rPr>
              <a:t></a:t>
            </a:r>
            <a:r>
              <a:rPr sz="4000" spc="25" dirty="0">
                <a:solidFill>
                  <a:srgbClr val="280EA8"/>
                </a:solidFill>
                <a:latin typeface="Arial"/>
                <a:cs typeface="Arial"/>
              </a:rPr>
              <a:t>Can </a:t>
            </a:r>
            <a:r>
              <a:rPr sz="4000" spc="-5" dirty="0">
                <a:solidFill>
                  <a:srgbClr val="280EA8"/>
                </a:solidFill>
                <a:latin typeface="Arial"/>
                <a:cs typeface="Arial"/>
              </a:rPr>
              <a:t>contract for staff  services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309501"/>
            <a:ext cx="4666615" cy="123317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1160"/>
              </a:spcBef>
            </a:pPr>
            <a:r>
              <a:rPr dirty="0"/>
              <a:t>Each</a:t>
            </a:r>
            <a:r>
              <a:rPr spc="-110" dirty="0"/>
              <a:t> </a:t>
            </a:r>
            <a:r>
              <a:rPr spc="-5" dirty="0"/>
              <a:t>Commission  is</a:t>
            </a:r>
            <a:r>
              <a:rPr spc="-70" dirty="0"/>
              <a:t> </a:t>
            </a:r>
            <a:r>
              <a:rPr spc="-5" dirty="0"/>
              <a:t>Independent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71561" y="6346667"/>
            <a:ext cx="3041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30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E2145D87-7494-4616-B8FB-E162C0AA90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114" y="1721041"/>
            <a:ext cx="7228205" cy="465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430" indent="-342900">
              <a:lnSpc>
                <a:spcPct val="100000"/>
              </a:lnSpc>
              <a:spcBef>
                <a:spcPts val="10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Must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adopt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a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work program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and  budget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for each fiscal year by June</a:t>
            </a:r>
            <a:r>
              <a:rPr sz="3200" spc="-8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15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92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Budget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process is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outlined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in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CKH</a:t>
            </a:r>
            <a:r>
              <a:rPr sz="3200" spc="-1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Act</a:t>
            </a:r>
            <a:endParaRPr sz="3200">
              <a:latin typeface="Arial"/>
              <a:cs typeface="Arial"/>
            </a:endParaRPr>
          </a:p>
          <a:p>
            <a:pPr marL="355600" marR="911860" indent="-342900">
              <a:lnSpc>
                <a:spcPct val="100000"/>
              </a:lnSpc>
              <a:spcBef>
                <a:spcPts val="1914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Funded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by the county, cities,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and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special districts (usually in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equal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shares)</a:t>
            </a:r>
            <a:endParaRPr sz="3200">
              <a:latin typeface="Arial"/>
              <a:cs typeface="Arial"/>
            </a:endParaRPr>
          </a:p>
          <a:p>
            <a:pPr marL="355600" marR="1542415" indent="-342900">
              <a:lnSpc>
                <a:spcPct val="100000"/>
              </a:lnSpc>
              <a:spcBef>
                <a:spcPts val="192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County Auditor processes</a:t>
            </a:r>
            <a:r>
              <a:rPr sz="3200" spc="-9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the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invoices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94852" y="386587"/>
            <a:ext cx="5549900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spc="-5" dirty="0"/>
              <a:t>LAFCO </a:t>
            </a:r>
            <a:r>
              <a:rPr sz="3800" spc="-10" dirty="0"/>
              <a:t>is </a:t>
            </a:r>
            <a:r>
              <a:rPr sz="3800" spc="-5" dirty="0"/>
              <a:t>Funded</a:t>
            </a:r>
            <a:r>
              <a:rPr sz="3800" spc="-55" dirty="0"/>
              <a:t> </a:t>
            </a:r>
            <a:r>
              <a:rPr sz="3800" spc="-5" dirty="0"/>
              <a:t>Locally</a:t>
            </a:r>
            <a:endParaRPr sz="3800"/>
          </a:p>
        </p:txBody>
      </p:sp>
      <p:sp>
        <p:nvSpPr>
          <p:cNvPr id="5" name="object 5"/>
          <p:cNvSpPr/>
          <p:nvPr/>
        </p:nvSpPr>
        <p:spPr>
          <a:xfrm>
            <a:off x="6758940" y="3523488"/>
            <a:ext cx="2278379" cy="2711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50733" y="6362542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15" dirty="0">
                <a:latin typeface="Arial"/>
                <a:cs typeface="Arial"/>
              </a:rPr>
              <a:t>40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8" name="Picture 7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6F113CDA-6F1D-ACA6-883E-44EA460CA7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61" y="330510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7352" y="1709039"/>
            <a:ext cx="6365240" cy="359156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614045" indent="-342900">
              <a:lnSpc>
                <a:spcPts val="3890"/>
              </a:lnSpc>
              <a:spcBef>
                <a:spcPts val="58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Local funding formulas are  allowed</a:t>
            </a:r>
            <a:endParaRPr sz="3600">
              <a:latin typeface="Arial"/>
              <a:cs typeface="Arial"/>
            </a:endParaRPr>
          </a:p>
          <a:p>
            <a:pPr marL="355600" marR="5080" indent="-342900">
              <a:lnSpc>
                <a:spcPts val="3890"/>
              </a:lnSpc>
              <a:spcBef>
                <a:spcPts val="215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Processing fees help to offset  expenses for</a:t>
            </a:r>
            <a:r>
              <a:rPr sz="3600" spc="-3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proposals</a:t>
            </a:r>
            <a:endParaRPr sz="3600">
              <a:latin typeface="Arial"/>
              <a:cs typeface="Arial"/>
            </a:endParaRPr>
          </a:p>
          <a:p>
            <a:pPr marL="355600" marR="967105" indent="-342900">
              <a:lnSpc>
                <a:spcPts val="3890"/>
              </a:lnSpc>
              <a:spcBef>
                <a:spcPts val="215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Adoption </a:t>
            </a: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of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fee schedule  recommended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727" y="303879"/>
            <a:ext cx="5549900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075"/>
              </a:lnSpc>
              <a:spcBef>
                <a:spcPts val="100"/>
              </a:spcBef>
            </a:pPr>
            <a:r>
              <a:rPr sz="3800" spc="-5" dirty="0"/>
              <a:t>LAFCO </a:t>
            </a:r>
            <a:r>
              <a:rPr sz="3800" spc="-10" dirty="0"/>
              <a:t>is </a:t>
            </a:r>
            <a:r>
              <a:rPr sz="3800" spc="-5" dirty="0"/>
              <a:t>Funded</a:t>
            </a:r>
            <a:r>
              <a:rPr sz="3800" spc="-55" dirty="0"/>
              <a:t> </a:t>
            </a:r>
            <a:r>
              <a:rPr sz="3800" spc="-5" dirty="0"/>
              <a:t>Locally</a:t>
            </a:r>
            <a:endParaRPr sz="3800"/>
          </a:p>
          <a:p>
            <a:pPr marL="1823085">
              <a:lnSpc>
                <a:spcPts val="4315"/>
              </a:lnSpc>
            </a:pPr>
            <a:r>
              <a:rPr sz="4000" b="0" spc="-10" dirty="0">
                <a:latin typeface="Franklin Gothic Book"/>
                <a:cs typeface="Franklin Gothic Book"/>
              </a:rPr>
              <a:t>(cont’d)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pc="-5" dirty="0"/>
              <a:t>32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ED835105-E0B2-447E-60F5-0518B5860E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03879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022" y="1606133"/>
            <a:ext cx="7656195" cy="484378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marR="796290" indent="-342900">
              <a:lnSpc>
                <a:spcPts val="3350"/>
              </a:lnSpc>
              <a:spcBef>
                <a:spcPts val="515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Provide accurate and comprehensive  information</a:t>
            </a:r>
            <a:endParaRPr sz="3100" dirty="0">
              <a:latin typeface="Arial"/>
              <a:cs typeface="Arial"/>
            </a:endParaRPr>
          </a:p>
          <a:p>
            <a:pPr marL="355600" marR="862330" indent="-342900">
              <a:lnSpc>
                <a:spcPts val="3350"/>
              </a:lnSpc>
              <a:spcBef>
                <a:spcPts val="1855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Analyze and interpret CKH and </a:t>
            </a:r>
            <a:r>
              <a:rPr sz="3100" spc="-15" dirty="0">
                <a:solidFill>
                  <a:srgbClr val="333399"/>
                </a:solidFill>
                <a:latin typeface="Arial"/>
                <a:cs typeface="Arial"/>
              </a:rPr>
              <a:t>other  </a:t>
            </a: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laws </a:t>
            </a:r>
            <a:r>
              <a:rPr sz="3100" spc="-5" dirty="0">
                <a:solidFill>
                  <a:srgbClr val="333399"/>
                </a:solidFill>
                <a:latin typeface="Arial"/>
                <a:cs typeface="Arial"/>
              </a:rPr>
              <a:t>(CEQA, </a:t>
            </a: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general plans,</a:t>
            </a:r>
            <a:r>
              <a:rPr sz="3100" spc="7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100" spc="-5" dirty="0">
                <a:solidFill>
                  <a:srgbClr val="333399"/>
                </a:solidFill>
                <a:latin typeface="Arial"/>
                <a:cs typeface="Arial"/>
              </a:rPr>
              <a:t>etc.)</a:t>
            </a:r>
            <a:endParaRPr sz="3100" dirty="0">
              <a:latin typeface="Arial"/>
              <a:cs typeface="Arial"/>
            </a:endParaRPr>
          </a:p>
          <a:p>
            <a:pPr marL="355600" marR="443230" indent="-342900">
              <a:lnSpc>
                <a:spcPts val="3350"/>
              </a:lnSpc>
              <a:spcBef>
                <a:spcPts val="1855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Process proposals consistently </a:t>
            </a:r>
            <a:r>
              <a:rPr sz="3100" spc="-5" dirty="0">
                <a:solidFill>
                  <a:srgbClr val="333399"/>
                </a:solidFill>
                <a:latin typeface="Arial"/>
                <a:cs typeface="Arial"/>
              </a:rPr>
              <a:t>w/ CKH  </a:t>
            </a: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and local procedures and</a:t>
            </a:r>
            <a:r>
              <a:rPr sz="3100" spc="1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policies</a:t>
            </a:r>
            <a:endParaRPr sz="3100" dirty="0">
              <a:latin typeface="Arial"/>
              <a:cs typeface="Arial"/>
            </a:endParaRPr>
          </a:p>
          <a:p>
            <a:pPr marL="355600" marR="5080" indent="-342900">
              <a:lnSpc>
                <a:spcPts val="3350"/>
              </a:lnSpc>
              <a:spcBef>
                <a:spcPts val="1855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Prepare notices, </a:t>
            </a:r>
            <a:r>
              <a:rPr sz="3100" spc="-5" dirty="0">
                <a:solidFill>
                  <a:srgbClr val="333399"/>
                </a:solidFill>
                <a:latin typeface="Arial"/>
                <a:cs typeface="Arial"/>
              </a:rPr>
              <a:t>staff </a:t>
            </a: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reports, studies </a:t>
            </a:r>
            <a:r>
              <a:rPr sz="3100" spc="-15" dirty="0">
                <a:solidFill>
                  <a:srgbClr val="333399"/>
                </a:solidFill>
                <a:latin typeface="Arial"/>
                <a:cs typeface="Arial"/>
              </a:rPr>
              <a:t>and  </a:t>
            </a: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recommendations</a:t>
            </a:r>
            <a:endParaRPr sz="31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35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Implement Commission</a:t>
            </a:r>
            <a:r>
              <a:rPr sz="3100" spc="9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100" spc="-10" dirty="0">
                <a:solidFill>
                  <a:srgbClr val="333399"/>
                </a:solidFill>
                <a:latin typeface="Arial"/>
                <a:cs typeface="Arial"/>
              </a:rPr>
              <a:t>decisions</a:t>
            </a:r>
            <a:endParaRPr sz="31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400" y="337029"/>
            <a:ext cx="5151755" cy="101346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965"/>
              </a:spcBef>
              <a:tabLst>
                <a:tab pos="2500630" algn="l"/>
              </a:tabLst>
            </a:pPr>
            <a:r>
              <a:rPr sz="3600" spc="-5" dirty="0"/>
              <a:t>LAFCO Staff Serve </a:t>
            </a:r>
            <a:r>
              <a:rPr sz="3600" spc="-10" dirty="0"/>
              <a:t>the  </a:t>
            </a:r>
            <a:r>
              <a:rPr sz="3600" spc="-5" dirty="0"/>
              <a:t>Pu</a:t>
            </a:r>
            <a:r>
              <a:rPr sz="3600" spc="-10" dirty="0"/>
              <a:t>b</a:t>
            </a:r>
            <a:r>
              <a:rPr sz="3600" spc="-15" dirty="0"/>
              <a:t>l</a:t>
            </a:r>
            <a:r>
              <a:rPr sz="3600" spc="-10" dirty="0"/>
              <a:t>i</a:t>
            </a:r>
            <a:r>
              <a:rPr sz="3600" spc="-5" dirty="0"/>
              <a:t>c</a:t>
            </a:r>
            <a:r>
              <a:rPr sz="3600" spc="5" dirty="0"/>
              <a:t> </a:t>
            </a:r>
            <a:r>
              <a:rPr sz="3600" spc="-5" dirty="0"/>
              <a:t>a</a:t>
            </a:r>
            <a:r>
              <a:rPr sz="3600" spc="-10" dirty="0"/>
              <a:t>n</a:t>
            </a:r>
            <a:r>
              <a:rPr sz="3600" spc="-5" dirty="0"/>
              <a:t>d</a:t>
            </a:r>
            <a:r>
              <a:rPr lang="en-US" sz="3600" spc="-5" dirty="0"/>
              <a:t> </a:t>
            </a:r>
            <a:r>
              <a:rPr sz="3600" dirty="0"/>
              <a:t>C</a:t>
            </a:r>
            <a:r>
              <a:rPr sz="3600" spc="-10" dirty="0"/>
              <a:t>o</a:t>
            </a:r>
            <a:r>
              <a:rPr sz="3600" spc="-5" dirty="0"/>
              <a:t>mm</a:t>
            </a:r>
            <a:r>
              <a:rPr sz="3600" spc="-10" dirty="0"/>
              <a:t>i</a:t>
            </a:r>
            <a:r>
              <a:rPr sz="3600" spc="-5" dirty="0"/>
              <a:t>ss</a:t>
            </a:r>
            <a:r>
              <a:rPr sz="3600" spc="-10" dirty="0"/>
              <a:t>ion</a:t>
            </a:r>
            <a:endParaRPr sz="36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pc="-5" dirty="0"/>
              <a:t>33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D1E4409E-78F9-4288-9F37-16E7F712E8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563" y="337029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8977" y="75469"/>
            <a:ext cx="5389880" cy="123317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1160"/>
              </a:spcBef>
            </a:pPr>
            <a:r>
              <a:rPr dirty="0"/>
              <a:t>C</a:t>
            </a:r>
            <a:r>
              <a:rPr spc="-5" dirty="0"/>
              <a:t>o</a:t>
            </a:r>
            <a:r>
              <a:rPr dirty="0"/>
              <a:t>mm</a:t>
            </a:r>
            <a:r>
              <a:rPr spc="-10" dirty="0"/>
              <a:t>i</a:t>
            </a:r>
            <a:r>
              <a:rPr spc="-15" dirty="0"/>
              <a:t>ss</a:t>
            </a:r>
            <a:r>
              <a:rPr spc="-10" dirty="0"/>
              <a:t>io</a:t>
            </a:r>
            <a:r>
              <a:rPr dirty="0"/>
              <a:t>n</a:t>
            </a:r>
            <a:r>
              <a:rPr spc="-10" dirty="0"/>
              <a:t>er</a:t>
            </a:r>
            <a:r>
              <a:rPr spc="-15" dirty="0"/>
              <a:t>/</a:t>
            </a:r>
            <a:r>
              <a:rPr dirty="0"/>
              <a:t>S</a:t>
            </a:r>
            <a:r>
              <a:rPr spc="-10" dirty="0"/>
              <a:t>taff  </a:t>
            </a:r>
            <a:r>
              <a:rPr spc="-5" dirty="0"/>
              <a:t>Engagement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489963"/>
            <a:ext cx="7023734" cy="479869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358140" indent="-342900">
              <a:lnSpc>
                <a:spcPts val="3890"/>
              </a:lnSpc>
              <a:spcBef>
                <a:spcPts val="58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Seek </a:t>
            </a:r>
            <a:r>
              <a:rPr sz="3600" dirty="0">
                <a:solidFill>
                  <a:srgbClr val="333399"/>
                </a:solidFill>
                <a:latin typeface="Arial"/>
                <a:cs typeface="Arial"/>
              </a:rPr>
              <a:t>out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staff for additional  information or questions before  LAFCO</a:t>
            </a:r>
            <a:r>
              <a:rPr sz="3600" spc="-6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meetings</a:t>
            </a:r>
            <a:endParaRPr sz="3600">
              <a:latin typeface="Arial"/>
              <a:cs typeface="Arial"/>
            </a:endParaRPr>
          </a:p>
          <a:p>
            <a:pPr marL="355600" marR="511809" indent="-342900">
              <a:lnSpc>
                <a:spcPts val="3890"/>
              </a:lnSpc>
              <a:spcBef>
                <a:spcPts val="107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Use related professional  background and experience to  assist</a:t>
            </a:r>
            <a:r>
              <a:rPr sz="3600" spc="-7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staff</a:t>
            </a:r>
            <a:endParaRPr sz="3600">
              <a:latin typeface="Arial"/>
              <a:cs typeface="Arial"/>
            </a:endParaRPr>
          </a:p>
          <a:p>
            <a:pPr marL="355600" marR="5080" indent="-342900">
              <a:lnSpc>
                <a:spcPts val="3890"/>
              </a:lnSpc>
              <a:spcBef>
                <a:spcPts val="107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333399"/>
                </a:solidFill>
                <a:latin typeface="Arial"/>
                <a:cs typeface="Arial"/>
              </a:rPr>
              <a:t>Make yourself available to staff –  communication is a mutual  exchange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pc="-5" dirty="0"/>
              <a:t>34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04AD21F6-582E-A16C-F9D5-3381B8071E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56" y="230434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7077" y="186531"/>
            <a:ext cx="50717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Current</a:t>
            </a:r>
            <a:r>
              <a:rPr spc="-80" dirty="0"/>
              <a:t> </a:t>
            </a:r>
            <a:r>
              <a:rPr spc="-5" dirty="0"/>
              <a:t>Challenges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477" y="1820989"/>
            <a:ext cx="7582534" cy="4094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B29002"/>
              </a:buClr>
              <a:buSzPct val="70000"/>
              <a:buFont typeface="Wingdings"/>
              <a:buChar char=""/>
              <a:tabLst>
                <a:tab pos="355600" algn="l"/>
              </a:tabLst>
            </a:pP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Sphere </a:t>
            </a:r>
            <a:r>
              <a:rPr sz="3000" dirty="0">
                <a:solidFill>
                  <a:srgbClr val="280EA8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Influence updates and Municipal  Service Reviews</a:t>
            </a:r>
            <a:r>
              <a:rPr sz="3000" spc="-3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(56425(g))</a:t>
            </a:r>
            <a:endParaRPr sz="3000">
              <a:latin typeface="Arial"/>
              <a:cs typeface="Arial"/>
            </a:endParaRPr>
          </a:p>
          <a:p>
            <a:pPr marL="355600" marR="1972945" indent="-342900">
              <a:lnSpc>
                <a:spcPct val="100000"/>
              </a:lnSpc>
              <a:spcBef>
                <a:spcPts val="1800"/>
              </a:spcBef>
              <a:buClr>
                <a:srgbClr val="B29002"/>
              </a:buClr>
              <a:buSzPct val="70000"/>
              <a:buFont typeface="Wingdings"/>
              <a:buChar char=""/>
              <a:tabLst>
                <a:tab pos="355600" algn="l"/>
              </a:tabLst>
            </a:pP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Disadvantaged</a:t>
            </a:r>
            <a:r>
              <a:rPr sz="3000" spc="-4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Unincorporated  Communities</a:t>
            </a:r>
            <a:r>
              <a:rPr sz="3000" spc="-5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(56375(a)(8))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20"/>
              </a:spcBef>
              <a:buClr>
                <a:srgbClr val="B29002"/>
              </a:buClr>
              <a:buSzPct val="70000"/>
              <a:buFont typeface="Wingdings"/>
              <a:buChar char=""/>
              <a:tabLst>
                <a:tab pos="355600" algn="l"/>
              </a:tabLst>
            </a:pP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Viability </a:t>
            </a:r>
            <a:r>
              <a:rPr sz="3000" dirty="0">
                <a:solidFill>
                  <a:srgbClr val="280EA8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smaller local</a:t>
            </a:r>
            <a:r>
              <a:rPr sz="3000" spc="-3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agencies</a:t>
            </a:r>
            <a:endParaRPr sz="3000">
              <a:latin typeface="Arial"/>
              <a:cs typeface="Arial"/>
            </a:endParaRPr>
          </a:p>
          <a:p>
            <a:pPr marL="355600" marR="2563495" indent="-342900">
              <a:lnSpc>
                <a:spcPct val="100000"/>
              </a:lnSpc>
              <a:spcBef>
                <a:spcPts val="2520"/>
              </a:spcBef>
              <a:buClr>
                <a:srgbClr val="B29002"/>
              </a:buClr>
              <a:buSzPct val="70000"/>
              <a:buFont typeface="Wingdings"/>
              <a:buChar char=""/>
              <a:tabLst>
                <a:tab pos="355600" algn="l"/>
              </a:tabLst>
            </a:pP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Water, water, water (SGMA  implementation,</a:t>
            </a:r>
            <a:r>
              <a:rPr sz="3000" spc="-8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280EA8"/>
                </a:solidFill>
                <a:latin typeface="Arial"/>
                <a:cs typeface="Arial"/>
              </a:rPr>
              <a:t>etc.)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pc="-5" dirty="0"/>
              <a:t>35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3712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spcBef>
                <a:spcPts val="15"/>
              </a:spcBef>
            </a:pPr>
            <a:r>
              <a:rPr lang="en-US" spc="-5" dirty="0"/>
              <a:t>Kern Local Agency Formation Commission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0BCE274B-F3A2-7001-698F-CFBF0A073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1300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0" y="1782012"/>
            <a:ext cx="6454140" cy="3244215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85"/>
              </a:spcBef>
            </a:pPr>
            <a:r>
              <a:rPr sz="6600" spc="-5" dirty="0">
                <a:solidFill>
                  <a:srgbClr val="333399"/>
                </a:solidFill>
                <a:latin typeface="Arial"/>
                <a:cs typeface="Arial"/>
              </a:rPr>
              <a:t>Discussion</a:t>
            </a:r>
            <a:endParaRPr sz="6600" dirty="0">
              <a:latin typeface="Arial"/>
              <a:cs typeface="Arial"/>
            </a:endParaRPr>
          </a:p>
          <a:p>
            <a:pPr marL="522605" marR="516255" algn="ctr">
              <a:lnSpc>
                <a:spcPts val="7130"/>
              </a:lnSpc>
              <a:spcBef>
                <a:spcPts val="2080"/>
              </a:spcBef>
            </a:pPr>
            <a:r>
              <a:rPr sz="6600" spc="-5" dirty="0">
                <a:solidFill>
                  <a:srgbClr val="333399"/>
                </a:solidFill>
                <a:latin typeface="Arial"/>
                <a:cs typeface="Arial"/>
              </a:rPr>
              <a:t>Questions</a:t>
            </a:r>
            <a:r>
              <a:rPr sz="6600" spc="-4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6600" spc="-5" dirty="0">
                <a:solidFill>
                  <a:srgbClr val="333399"/>
                </a:solidFill>
                <a:latin typeface="Arial"/>
                <a:cs typeface="Arial"/>
              </a:rPr>
              <a:t>and  Answers</a:t>
            </a:r>
            <a:endParaRPr sz="6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71561" y="6314123"/>
            <a:ext cx="311150" cy="31369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36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pic>
        <p:nvPicPr>
          <p:cNvPr id="6" name="Picture 5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7C11DD2B-CDA4-428F-8AD8-E8CD7656B3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954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5608644"/>
            <a:ext cx="65506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0" dirty="0">
                <a:solidFill>
                  <a:srgbClr val="4F7600"/>
                </a:solidFill>
                <a:latin typeface="Franklin Gothic Heavy"/>
                <a:cs typeface="Franklin Gothic Heavy"/>
                <a:hlinkClick r:id="rId2"/>
              </a:rPr>
              <a:t>www.</a:t>
            </a:r>
            <a:r>
              <a:rPr lang="en-US" sz="4000" b="1" spc="-10" dirty="0">
                <a:solidFill>
                  <a:srgbClr val="4F7600"/>
                </a:solidFill>
                <a:latin typeface="Franklin Gothic Heavy"/>
                <a:cs typeface="Franklin Gothic Heavy"/>
                <a:hlinkClick r:id="rId2"/>
              </a:rPr>
              <a:t>kernlafco.org</a:t>
            </a:r>
            <a:endParaRPr sz="4000" dirty="0">
              <a:latin typeface="Franklin Gothic Heavy"/>
              <a:cs typeface="Franklin Gothic Heav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533400"/>
            <a:ext cx="4721860" cy="3460563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lang="en-US" sz="2800" spc="-5" dirty="0">
                <a:solidFill>
                  <a:srgbClr val="333399"/>
                </a:solidFill>
                <a:latin typeface="Arial"/>
                <a:cs typeface="Arial"/>
              </a:rPr>
              <a:t>Blair Knox, Executive Officer</a:t>
            </a:r>
          </a:p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lang="en-US" sz="2800" spc="-5" dirty="0">
                <a:solidFill>
                  <a:srgbClr val="333399"/>
                </a:solidFill>
                <a:latin typeface="Arial"/>
                <a:cs typeface="Arial"/>
              </a:rPr>
              <a:t>5300 Lennox Ave. Suite 303</a:t>
            </a:r>
          </a:p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lang="en-US" sz="2800" spc="-5" dirty="0">
                <a:solidFill>
                  <a:srgbClr val="333399"/>
                </a:solidFill>
                <a:latin typeface="Arial"/>
                <a:cs typeface="Arial"/>
              </a:rPr>
              <a:t>Bakersfield, CA 93309</a:t>
            </a:r>
          </a:p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lang="en-US" sz="2800" spc="-5" dirty="0">
                <a:solidFill>
                  <a:srgbClr val="333399"/>
                </a:solidFill>
                <a:latin typeface="Arial"/>
                <a:cs typeface="Arial"/>
              </a:rPr>
              <a:t>661-716-1076</a:t>
            </a:r>
          </a:p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lang="en-US" sz="2800" spc="-5" dirty="0">
                <a:solidFill>
                  <a:srgbClr val="333399"/>
                </a:solidFill>
                <a:latin typeface="Arial"/>
                <a:cs typeface="Arial"/>
                <a:hlinkClick r:id="rId3"/>
              </a:rPr>
              <a:t>info@kernlafco.org</a:t>
            </a:r>
            <a:endParaRPr lang="en-US" sz="2800" spc="-5" dirty="0">
              <a:solidFill>
                <a:srgbClr val="333399"/>
              </a:solidFill>
              <a:latin typeface="Arial"/>
              <a:cs typeface="Arial"/>
            </a:endParaRPr>
          </a:p>
          <a:p>
            <a:pPr marL="12700" marR="5080">
              <a:lnSpc>
                <a:spcPts val="3890"/>
              </a:lnSpc>
              <a:spcBef>
                <a:spcPts val="585"/>
              </a:spcBef>
            </a:pPr>
            <a:endParaRPr sz="3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1561" y="6314123"/>
            <a:ext cx="311150" cy="31369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37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California Association of Local</a:t>
            </a:r>
            <a:r>
              <a:rPr spc="-250" dirty="0"/>
              <a:t> </a:t>
            </a:r>
            <a:r>
              <a:rPr dirty="0"/>
              <a:t>Agency </a:t>
            </a:r>
            <a:r>
              <a:rPr spc="-5" dirty="0"/>
              <a:t>Formation Commissions</a:t>
            </a:r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93307716-63AE-42CD-B26E-FF115C24AC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224198"/>
            <a:ext cx="2433287" cy="282799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1731" y="357155"/>
            <a:ext cx="45834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/>
              <a:t>LAFCO’s</a:t>
            </a:r>
            <a:r>
              <a:rPr sz="4200" spc="-50" dirty="0"/>
              <a:t> </a:t>
            </a:r>
            <a:r>
              <a:rPr sz="4200" spc="-5" dirty="0"/>
              <a:t>Purposes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609600" y="1937498"/>
            <a:ext cx="6999605" cy="3802379"/>
          </a:xfrm>
          <a:prstGeom prst="rect">
            <a:avLst/>
          </a:prstGeom>
        </p:spPr>
        <p:txBody>
          <a:bodyPr vert="horz" wrap="square" lIns="0" tIns="1924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51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Encourage orderly</a:t>
            </a:r>
            <a:r>
              <a:rPr sz="3200" spc="-9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boundaries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1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Discourage urban</a:t>
            </a:r>
            <a:r>
              <a:rPr sz="3200" spc="-9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sprawl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1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Preserve agriculture and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open</a:t>
            </a:r>
            <a:r>
              <a:rPr sz="3200" spc="-7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space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1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Promote efficient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public</a:t>
            </a:r>
            <a:r>
              <a:rPr sz="3200" spc="-3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services</a:t>
            </a:r>
            <a:endParaRPr sz="3200" dirty="0">
              <a:latin typeface="Arial"/>
              <a:cs typeface="Arial"/>
            </a:endParaRPr>
          </a:p>
          <a:p>
            <a:pPr marL="355600" marR="592455" indent="-342900">
              <a:lnSpc>
                <a:spcPts val="3460"/>
              </a:lnSpc>
              <a:spcBef>
                <a:spcPts val="184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Consider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regional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housing needs, 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adequate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water and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other</a:t>
            </a:r>
            <a:r>
              <a:rPr sz="3200" spc="-6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issues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8054" y="6346667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4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8" name="Picture 7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45E3EAD6-5A4D-42AD-8B10-09C9F40D09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76017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2982" y="454755"/>
            <a:ext cx="52146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Legislative</a:t>
            </a:r>
            <a:r>
              <a:rPr sz="3600" spc="-40" dirty="0"/>
              <a:t> </a:t>
            </a:r>
            <a:r>
              <a:rPr sz="3600" dirty="0"/>
              <a:t>Compromise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17778" y="2130121"/>
            <a:ext cx="7284084" cy="3408679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46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No Statewide</a:t>
            </a:r>
            <a:r>
              <a:rPr sz="3600" spc="-3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Commission</a:t>
            </a:r>
            <a:endParaRPr sz="3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6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dirty="0">
                <a:solidFill>
                  <a:srgbClr val="280EA8"/>
                </a:solidFill>
                <a:latin typeface="Arial"/>
                <a:cs typeface="Arial"/>
              </a:rPr>
              <a:t>A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LAFCO in each</a:t>
            </a:r>
            <a:r>
              <a:rPr sz="3600" spc="-4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county</a:t>
            </a:r>
            <a:endParaRPr sz="3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65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Local control; no State appointees</a:t>
            </a:r>
            <a:endParaRPr sz="3600" dirty="0">
              <a:latin typeface="Arial"/>
              <a:cs typeface="Arial"/>
            </a:endParaRPr>
          </a:p>
          <a:p>
            <a:pPr marL="355600" marR="972819" indent="-342900">
              <a:lnSpc>
                <a:spcPts val="3890"/>
              </a:lnSpc>
              <a:spcBef>
                <a:spcPts val="1850"/>
              </a:spcBef>
              <a:buClr>
                <a:srgbClr val="B29002"/>
              </a:buClr>
              <a:buSzPct val="69444"/>
              <a:buFont typeface="Wingdings"/>
              <a:buChar char=""/>
              <a:tabLst>
                <a:tab pos="355600" algn="l"/>
              </a:tabLst>
            </a:pP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LAFCOs are independent; no  administrative</a:t>
            </a:r>
            <a:r>
              <a:rPr sz="3600" spc="-5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280EA8"/>
                </a:solidFill>
                <a:latin typeface="Arial"/>
                <a:cs typeface="Arial"/>
              </a:rPr>
              <a:t>appeal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8054" y="6346667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5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99BC3B9C-4815-4007-A098-FDF226A1CC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56416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7448" y="223043"/>
            <a:ext cx="49453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598600"/>
                </a:solidFill>
              </a:rPr>
              <a:t>Legislative</a:t>
            </a:r>
            <a:r>
              <a:rPr spc="-90" dirty="0">
                <a:solidFill>
                  <a:srgbClr val="598600"/>
                </a:solidFill>
              </a:rPr>
              <a:t> </a:t>
            </a:r>
            <a:r>
              <a:rPr dirty="0">
                <a:solidFill>
                  <a:srgbClr val="598600"/>
                </a:solidFill>
              </a:rPr>
              <a:t>History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7569" y="1981200"/>
            <a:ext cx="7610475" cy="410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6250" marR="553720" indent="-463550">
              <a:lnSpc>
                <a:spcPct val="100000"/>
              </a:lnSpc>
              <a:spcBef>
                <a:spcPts val="95"/>
              </a:spcBef>
              <a:buClr>
                <a:srgbClr val="B29002"/>
              </a:buClr>
              <a:buSzPct val="69117"/>
              <a:buFont typeface="Wingdings"/>
              <a:buChar char=""/>
              <a:tabLst>
                <a:tab pos="355600" algn="l"/>
                <a:tab pos="1554480" algn="l"/>
              </a:tabLst>
            </a:pP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1963	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- Knox-Nisbet Act</a:t>
            </a:r>
            <a:r>
              <a:rPr sz="340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–</a:t>
            </a:r>
            <a:r>
              <a:rPr sz="3400" spc="-2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LAFCOs  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created to 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regulate</a:t>
            </a:r>
            <a:r>
              <a:rPr sz="3400" spc="3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boundaries</a:t>
            </a:r>
            <a:endParaRPr sz="3400" dirty="0">
              <a:latin typeface="Arial"/>
              <a:cs typeface="Arial"/>
            </a:endParaRPr>
          </a:p>
          <a:p>
            <a:pPr marL="475615" marR="214629" indent="-462915">
              <a:lnSpc>
                <a:spcPct val="100000"/>
              </a:lnSpc>
              <a:spcBef>
                <a:spcPts val="1200"/>
              </a:spcBef>
              <a:buClr>
                <a:srgbClr val="B29002"/>
              </a:buClr>
              <a:buSzPct val="69117"/>
              <a:buFont typeface="Wingdings"/>
              <a:buChar char=""/>
              <a:tabLst>
                <a:tab pos="355600" algn="l"/>
                <a:tab pos="1554480" algn="l"/>
              </a:tabLst>
            </a:pP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1965	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- District 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Reorganization</a:t>
            </a:r>
            <a:r>
              <a:rPr sz="3400" spc="7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Act to  unify district</a:t>
            </a:r>
            <a:r>
              <a:rPr sz="3400" spc="-1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procedures</a:t>
            </a:r>
            <a:endParaRPr sz="3400" dirty="0">
              <a:latin typeface="Arial"/>
              <a:cs typeface="Arial"/>
            </a:endParaRPr>
          </a:p>
          <a:p>
            <a:pPr marL="475615" marR="1460500" indent="-462915">
              <a:lnSpc>
                <a:spcPct val="100000"/>
              </a:lnSpc>
              <a:spcBef>
                <a:spcPts val="1200"/>
              </a:spcBef>
              <a:buClr>
                <a:srgbClr val="B29002"/>
              </a:buClr>
              <a:buSzPct val="69117"/>
              <a:buFont typeface="Wingdings"/>
              <a:buChar char=""/>
              <a:tabLst>
                <a:tab pos="355600" algn="l"/>
                <a:tab pos="1554480" algn="l"/>
              </a:tabLst>
            </a:pP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1971	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- 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Spheres 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of</a:t>
            </a:r>
            <a:r>
              <a:rPr sz="3400" spc="1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Influence</a:t>
            </a:r>
            <a:r>
              <a:rPr sz="340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–  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LAFCOs </a:t>
            </a:r>
            <a:r>
              <a:rPr sz="3400" u="heavy" spc="-10" dirty="0">
                <a:solidFill>
                  <a:srgbClr val="280EA8"/>
                </a:solidFill>
                <a:latin typeface="Arial"/>
                <a:cs typeface="Arial"/>
              </a:rPr>
              <a:t>plan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,</a:t>
            </a:r>
            <a:r>
              <a:rPr sz="3400" spc="-1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too</a:t>
            </a:r>
            <a:endParaRPr sz="3400" dirty="0">
              <a:latin typeface="Arial"/>
              <a:cs typeface="Arial"/>
            </a:endParaRPr>
          </a:p>
          <a:p>
            <a:pPr marL="476250" indent="-463550">
              <a:lnSpc>
                <a:spcPct val="100000"/>
              </a:lnSpc>
              <a:spcBef>
                <a:spcPts val="1200"/>
              </a:spcBef>
              <a:buClr>
                <a:srgbClr val="B29002"/>
              </a:buClr>
              <a:buSzPct val="69117"/>
              <a:buFont typeface="Wingdings"/>
              <a:buChar char=""/>
              <a:tabLst>
                <a:tab pos="355600" algn="l"/>
                <a:tab pos="1554480" algn="l"/>
              </a:tabLst>
            </a:pP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1972	</a:t>
            </a:r>
            <a:r>
              <a:rPr sz="3400" spc="-5" dirty="0">
                <a:solidFill>
                  <a:srgbClr val="280EA8"/>
                </a:solidFill>
                <a:latin typeface="Arial"/>
                <a:cs typeface="Arial"/>
              </a:rPr>
              <a:t>- Allow special district </a:t>
            </a:r>
            <a:r>
              <a:rPr sz="3400" spc="-10" dirty="0">
                <a:solidFill>
                  <a:srgbClr val="280EA8"/>
                </a:solidFill>
                <a:latin typeface="Arial"/>
                <a:cs typeface="Arial"/>
              </a:rPr>
              <a:t>members</a:t>
            </a:r>
            <a:endParaRPr sz="3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8054" y="6346667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6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BBCA8331-092E-406D-A6B8-C204A01A83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84133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5002" y="136143"/>
            <a:ext cx="4951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Legislative</a:t>
            </a:r>
            <a:r>
              <a:rPr spc="-5" dirty="0"/>
              <a:t> </a:t>
            </a:r>
            <a:r>
              <a:rPr spc="5" dirty="0"/>
              <a:t>History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9240" y="748791"/>
            <a:ext cx="7378065" cy="5756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7030" algn="ctr">
              <a:lnSpc>
                <a:spcPct val="100000"/>
              </a:lnSpc>
              <a:spcBef>
                <a:spcPts val="105"/>
              </a:spcBef>
            </a:pPr>
            <a:r>
              <a:rPr sz="3800" spc="-5" dirty="0">
                <a:solidFill>
                  <a:srgbClr val="4F7600"/>
                </a:solidFill>
                <a:latin typeface="Arial"/>
                <a:cs typeface="Arial"/>
              </a:rPr>
              <a:t>(cont’d)</a:t>
            </a:r>
            <a:endParaRPr sz="3800">
              <a:latin typeface="Arial"/>
              <a:cs typeface="Arial"/>
            </a:endParaRPr>
          </a:p>
          <a:p>
            <a:pPr marL="467995" marR="472440" indent="-455295">
              <a:lnSpc>
                <a:spcPct val="100000"/>
              </a:lnSpc>
              <a:spcBef>
                <a:spcPts val="288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  <a:tab pos="1482090" algn="l"/>
              </a:tabLst>
            </a:pP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1977	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-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Municipal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Organization</a:t>
            </a:r>
            <a:r>
              <a:rPr sz="3200" spc="-6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Act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–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Clean up city</a:t>
            </a:r>
            <a:r>
              <a:rPr sz="3200" spc="-4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procedures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19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  <a:tab pos="1482090" algn="l"/>
              </a:tabLst>
            </a:pP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1983	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-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Deadline to prepare</a:t>
            </a:r>
            <a:r>
              <a:rPr sz="3200" spc="-10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Spheres</a:t>
            </a:r>
            <a:r>
              <a:rPr sz="3200" spc="-3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of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Influence</a:t>
            </a:r>
            <a:endParaRPr sz="3200">
              <a:latin typeface="Arial"/>
              <a:cs typeface="Arial"/>
            </a:endParaRPr>
          </a:p>
          <a:p>
            <a:pPr marL="355600" marR="991235" indent="-342900">
              <a:lnSpc>
                <a:spcPct val="100000"/>
              </a:lnSpc>
              <a:spcBef>
                <a:spcPts val="955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1985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-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Cortese-Knox-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Local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Government Reorganization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Act</a:t>
            </a:r>
            <a:r>
              <a:rPr sz="3200" spc="-114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- 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Recodified</a:t>
            </a:r>
            <a:endParaRPr sz="3200">
              <a:latin typeface="Arial"/>
              <a:cs typeface="Arial"/>
            </a:endParaRPr>
          </a:p>
          <a:p>
            <a:pPr marL="354965" marR="586740" indent="-342265">
              <a:lnSpc>
                <a:spcPct val="100000"/>
              </a:lnSpc>
              <a:spcBef>
                <a:spcPts val="960"/>
              </a:spcBef>
              <a:buClr>
                <a:srgbClr val="B29002"/>
              </a:buClr>
              <a:buSzPct val="70312"/>
              <a:buFont typeface="Wingdings"/>
              <a:buChar char=""/>
              <a:tabLst>
                <a:tab pos="355600" algn="l"/>
              </a:tabLst>
            </a:pP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1993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- AB </a:t>
            </a:r>
            <a:r>
              <a:rPr sz="3200" spc="-10" dirty="0">
                <a:solidFill>
                  <a:srgbClr val="280EA8"/>
                </a:solidFill>
                <a:latin typeface="Arial"/>
                <a:cs typeface="Arial"/>
              </a:rPr>
              <a:t>1335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(Gotch) </a:t>
            </a:r>
            <a:r>
              <a:rPr sz="3200" dirty="0">
                <a:solidFill>
                  <a:srgbClr val="280EA8"/>
                </a:solidFill>
                <a:latin typeface="Arial"/>
                <a:cs typeface="Arial"/>
              </a:rPr>
              <a:t>–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Improved  procedures, extraterritorial</a:t>
            </a:r>
            <a:r>
              <a:rPr sz="3200" spc="-10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80EA8"/>
                </a:solidFill>
                <a:latin typeface="Arial"/>
                <a:cs typeface="Arial"/>
              </a:rPr>
              <a:t>review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8054" y="6346667"/>
            <a:ext cx="17843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090"/>
              </a:lnSpc>
            </a:pPr>
            <a:fld id="{81D60167-4931-47E6-BA6A-407CBD079E47}" type="slidenum">
              <a:rPr sz="1800" spc="-5" dirty="0">
                <a:latin typeface="Arial"/>
                <a:cs typeface="Arial"/>
              </a:rPr>
              <a:t>7</a:t>
            </a:fld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10A95652-0DA7-A23F-9EEC-74CBBF2FCC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78" y="332421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641350" marR="5080" indent="26034">
              <a:lnSpc>
                <a:spcPct val="92100"/>
              </a:lnSpc>
              <a:spcBef>
                <a:spcPts val="440"/>
              </a:spcBef>
            </a:pPr>
            <a:r>
              <a:rPr sz="3600" spc="-10" dirty="0"/>
              <a:t>Cortese-Knox-Hertzberg  </a:t>
            </a:r>
            <a:r>
              <a:rPr sz="3600" spc="-5" dirty="0"/>
              <a:t>Local Government  Reorganization Act of</a:t>
            </a:r>
            <a:r>
              <a:rPr sz="3600" spc="-30" dirty="0"/>
              <a:t> </a:t>
            </a:r>
            <a:r>
              <a:rPr sz="3600" spc="-5" dirty="0"/>
              <a:t>2000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1761" y="2141126"/>
            <a:ext cx="7302500" cy="392430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Major</a:t>
            </a:r>
            <a:r>
              <a:rPr sz="3100" spc="-1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Reforms:</a:t>
            </a:r>
            <a:endParaRPr sz="31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35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Broaden LAFCO funding</a:t>
            </a:r>
            <a:r>
              <a:rPr sz="3100" spc="7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formula</a:t>
            </a:r>
            <a:endParaRPr sz="31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25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Make LAFCO the conducting</a:t>
            </a:r>
            <a:r>
              <a:rPr sz="3100" spc="13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authority</a:t>
            </a:r>
            <a:endParaRPr sz="31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935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Require Municipal </a:t>
            </a:r>
            <a:r>
              <a:rPr sz="3100" spc="-5" dirty="0">
                <a:solidFill>
                  <a:srgbClr val="280EA8"/>
                </a:solidFill>
                <a:latin typeface="Arial"/>
                <a:cs typeface="Arial"/>
              </a:rPr>
              <a:t>Service </a:t>
            </a: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Reviews </a:t>
            </a:r>
            <a:r>
              <a:rPr sz="3100" spc="-15" dirty="0">
                <a:solidFill>
                  <a:srgbClr val="280EA8"/>
                </a:solidFill>
                <a:latin typeface="Arial"/>
                <a:cs typeface="Arial"/>
              </a:rPr>
              <a:t>and  </a:t>
            </a: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periodic Sphere of Influence</a:t>
            </a:r>
            <a:r>
              <a:rPr sz="3100" spc="150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100" spc="-15" dirty="0">
                <a:solidFill>
                  <a:srgbClr val="280EA8"/>
                </a:solidFill>
                <a:latin typeface="Arial"/>
                <a:cs typeface="Arial"/>
              </a:rPr>
              <a:t>updates</a:t>
            </a:r>
            <a:endParaRPr sz="3100" dirty="0">
              <a:latin typeface="Arial"/>
              <a:cs typeface="Arial"/>
            </a:endParaRPr>
          </a:p>
          <a:p>
            <a:pPr marL="355600" marR="1389380" indent="-342900">
              <a:lnSpc>
                <a:spcPct val="100000"/>
              </a:lnSpc>
              <a:spcBef>
                <a:spcPts val="919"/>
              </a:spcBef>
              <a:buClr>
                <a:srgbClr val="B29002"/>
              </a:buClr>
              <a:buSzPct val="69354"/>
              <a:buFont typeface="Wingdings"/>
              <a:buChar char=""/>
              <a:tabLst>
                <a:tab pos="355600" algn="l"/>
              </a:tabLst>
            </a:pP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Add new </a:t>
            </a:r>
            <a:r>
              <a:rPr sz="3100" spc="-5" dirty="0">
                <a:solidFill>
                  <a:srgbClr val="280EA8"/>
                </a:solidFill>
                <a:latin typeface="Arial"/>
                <a:cs typeface="Arial"/>
              </a:rPr>
              <a:t>factors – </a:t>
            </a: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water </a:t>
            </a:r>
            <a:r>
              <a:rPr sz="3100" spc="-40" dirty="0">
                <a:solidFill>
                  <a:srgbClr val="280EA8"/>
                </a:solidFill>
                <a:latin typeface="Arial"/>
                <a:cs typeface="Arial"/>
              </a:rPr>
              <a:t>supply,  </a:t>
            </a:r>
            <a:r>
              <a:rPr sz="3100" spc="-10" dirty="0">
                <a:solidFill>
                  <a:srgbClr val="280EA8"/>
                </a:solidFill>
                <a:latin typeface="Arial"/>
                <a:cs typeface="Arial"/>
              </a:rPr>
              <a:t>regional</a:t>
            </a:r>
            <a:r>
              <a:rPr sz="3100" spc="-5" dirty="0">
                <a:solidFill>
                  <a:srgbClr val="280EA8"/>
                </a:solidFill>
                <a:latin typeface="Arial"/>
                <a:cs typeface="Arial"/>
              </a:rPr>
              <a:t> </a:t>
            </a:r>
            <a:r>
              <a:rPr sz="3100" spc="-15" dirty="0">
                <a:solidFill>
                  <a:srgbClr val="280EA8"/>
                </a:solidFill>
                <a:latin typeface="Arial"/>
                <a:cs typeface="Arial"/>
              </a:rPr>
              <a:t>housing</a:t>
            </a:r>
            <a:endParaRPr sz="3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84261" y="6346667"/>
            <a:ext cx="278765" cy="281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15" dirty="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5AA7FA76-915A-451D-A51B-7CFC2D571C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59498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677" y="3247707"/>
            <a:ext cx="1905000" cy="1610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320"/>
              </a:lnSpc>
              <a:spcBef>
                <a:spcPts val="95"/>
              </a:spcBef>
            </a:pPr>
            <a:r>
              <a:rPr sz="4000" b="1" spc="-10" dirty="0">
                <a:solidFill>
                  <a:srgbClr val="4F7600"/>
                </a:solidFill>
                <a:latin typeface="Franklin Gothic Heavy"/>
                <a:cs typeface="Franklin Gothic Heavy"/>
              </a:rPr>
              <a:t>LAFCO</a:t>
            </a:r>
            <a:endParaRPr sz="4000">
              <a:latin typeface="Franklin Gothic Heavy"/>
              <a:cs typeface="Franklin Gothic Heavy"/>
            </a:endParaRPr>
          </a:p>
          <a:p>
            <a:pPr marL="12700" marR="5080">
              <a:lnSpc>
                <a:spcPts val="3840"/>
              </a:lnSpc>
              <a:spcBef>
                <a:spcPts val="445"/>
              </a:spcBef>
            </a:pPr>
            <a:r>
              <a:rPr sz="4000" b="1" spc="-10" dirty="0">
                <a:solidFill>
                  <a:srgbClr val="4F7600"/>
                </a:solidFill>
                <a:latin typeface="Franklin Gothic Heavy"/>
                <a:cs typeface="Franklin Gothic Heavy"/>
              </a:rPr>
              <a:t>in</a:t>
            </a:r>
            <a:r>
              <a:rPr sz="4000" b="1" spc="-85" dirty="0">
                <a:solidFill>
                  <a:srgbClr val="4F7600"/>
                </a:solidFill>
                <a:latin typeface="Franklin Gothic Heavy"/>
                <a:cs typeface="Franklin Gothic Heavy"/>
              </a:rPr>
              <a:t> </a:t>
            </a:r>
            <a:r>
              <a:rPr sz="4000" b="1" spc="-10" dirty="0">
                <a:solidFill>
                  <a:srgbClr val="4F7600"/>
                </a:solidFill>
                <a:latin typeface="Franklin Gothic Heavy"/>
                <a:cs typeface="Franklin Gothic Heavy"/>
              </a:rPr>
              <a:t>Every  </a:t>
            </a:r>
            <a:r>
              <a:rPr sz="4000" b="1" spc="-5" dirty="0">
                <a:solidFill>
                  <a:srgbClr val="4F7600"/>
                </a:solidFill>
                <a:latin typeface="Franklin Gothic Heavy"/>
                <a:cs typeface="Franklin Gothic Heavy"/>
              </a:rPr>
              <a:t>County</a:t>
            </a:r>
            <a:endParaRPr sz="4000">
              <a:latin typeface="Franklin Gothic Heavy"/>
              <a:cs typeface="Franklin Gothic Heavy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45664" y="286511"/>
            <a:ext cx="5023103" cy="61142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2090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07340" y="6640126"/>
            <a:ext cx="3924300" cy="18659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pc="-5" dirty="0"/>
              <a:t>Kern Local </a:t>
            </a:r>
            <a:r>
              <a:rPr lang="en-US" spc="-250" dirty="0"/>
              <a:t> </a:t>
            </a:r>
            <a:r>
              <a:rPr lang="en-US" dirty="0"/>
              <a:t>Agency </a:t>
            </a:r>
            <a:r>
              <a:rPr lang="en-US" spc="-5" dirty="0"/>
              <a:t>Formation Commission</a:t>
            </a:r>
            <a:endParaRPr spc="-5" dirty="0"/>
          </a:p>
        </p:txBody>
      </p:sp>
      <p:pic>
        <p:nvPicPr>
          <p:cNvPr id="7" name="Picture 6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7829B685-7435-4628-927E-C292395070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162" y="381000"/>
            <a:ext cx="1137887" cy="13224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76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17290</TotalTime>
  <Words>1520</Words>
  <Application>Microsoft Office PowerPoint</Application>
  <PresentationFormat>On-screen Show (4:3)</PresentationFormat>
  <Paragraphs>289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Franklin Gothic Book</vt:lpstr>
      <vt:lpstr>Franklin Gothic Heavy</vt:lpstr>
      <vt:lpstr>Gill Sans MT</vt:lpstr>
      <vt:lpstr>Times New Roman</vt:lpstr>
      <vt:lpstr>Wingdings</vt:lpstr>
      <vt:lpstr>Office Theme</vt:lpstr>
      <vt:lpstr>LAFCO 101</vt:lpstr>
      <vt:lpstr>What’s Ahead</vt:lpstr>
      <vt:lpstr>Why LAFCO was Created</vt:lpstr>
      <vt:lpstr>LAFCO’s Purposes</vt:lpstr>
      <vt:lpstr>Legislative Compromise</vt:lpstr>
      <vt:lpstr>Legislative History</vt:lpstr>
      <vt:lpstr>Legislative History</vt:lpstr>
      <vt:lpstr>Cortese-Knox-Hertzberg  Local Government  Reorganization Act of 2000</vt:lpstr>
      <vt:lpstr>PowerPoint Presentation</vt:lpstr>
      <vt:lpstr>LAFCO Composition</vt:lpstr>
      <vt:lpstr>Commissions a  Unique Mix</vt:lpstr>
      <vt:lpstr>Local Agencies  Regulated by LAFCO</vt:lpstr>
      <vt:lpstr>What Can LAFCO Do?</vt:lpstr>
      <vt:lpstr>LAFCO’s Planning  Functions</vt:lpstr>
      <vt:lpstr>LAFCO’s Regulatory  Functions</vt:lpstr>
      <vt:lpstr>Subject to State  Laws</vt:lpstr>
      <vt:lpstr>Limited Legal  Challenge</vt:lpstr>
      <vt:lpstr>LAFCOs’ Key Legal  Concerns</vt:lpstr>
      <vt:lpstr>LAFCO Process</vt:lpstr>
      <vt:lpstr>LAFCO Process</vt:lpstr>
      <vt:lpstr>LAFCO Process</vt:lpstr>
      <vt:lpstr>LAFCO Misperceptions</vt:lpstr>
      <vt:lpstr>Litigation</vt:lpstr>
      <vt:lpstr>Litigation</vt:lpstr>
      <vt:lpstr>Avoiding Litigation</vt:lpstr>
      <vt:lpstr>LAFCOs are  Independent</vt:lpstr>
      <vt:lpstr>LAFCOs are  Independent</vt:lpstr>
      <vt:lpstr>Commissioners are  Independent, too</vt:lpstr>
      <vt:lpstr>Commissioners’  Role</vt:lpstr>
      <vt:lpstr>Each Commission  is Independent</vt:lpstr>
      <vt:lpstr>LAFCO is Funded Locally</vt:lpstr>
      <vt:lpstr>LAFCO is Funded Locally (cont’d)</vt:lpstr>
      <vt:lpstr>LAFCO Staff Serve the  Public and Commission</vt:lpstr>
      <vt:lpstr>Commissioner/Staff  Engagement</vt:lpstr>
      <vt:lpstr>Current Challenges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Chiat</dc:creator>
  <cp:lastModifiedBy>Patty Menchaca</cp:lastModifiedBy>
  <cp:revision>13</cp:revision>
  <dcterms:created xsi:type="dcterms:W3CDTF">2017-08-21T17:15:18Z</dcterms:created>
  <dcterms:modified xsi:type="dcterms:W3CDTF">2024-07-25T17:27:31Z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2016-11-02T00:00:00Z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2017-08-22T00:00:00Z</vt:filetime>
  </property>
</Properties>
</file>